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972" r:id="rId3"/>
  </p:sldMasterIdLst>
  <p:notesMasterIdLst>
    <p:notesMasterId r:id="rId169"/>
  </p:notesMasterIdLst>
  <p:sldIdLst>
    <p:sldId id="347" r:id="rId4"/>
    <p:sldId id="523" r:id="rId5"/>
    <p:sldId id="524" r:id="rId6"/>
    <p:sldId id="525" r:id="rId7"/>
    <p:sldId id="350" r:id="rId8"/>
    <p:sldId id="351" r:id="rId9"/>
    <p:sldId id="263" r:id="rId10"/>
    <p:sldId id="286" r:id="rId11"/>
    <p:sldId id="519" r:id="rId12"/>
    <p:sldId id="384" r:id="rId13"/>
    <p:sldId id="382" r:id="rId14"/>
    <p:sldId id="388" r:id="rId15"/>
    <p:sldId id="385" r:id="rId16"/>
    <p:sldId id="386" r:id="rId17"/>
    <p:sldId id="387" r:id="rId18"/>
    <p:sldId id="389" r:id="rId19"/>
    <p:sldId id="383" r:id="rId20"/>
    <p:sldId id="390" r:id="rId21"/>
    <p:sldId id="352" r:id="rId22"/>
    <p:sldId id="367" r:id="rId23"/>
    <p:sldId id="391" r:id="rId24"/>
    <p:sldId id="392" r:id="rId25"/>
    <p:sldId id="393" r:id="rId26"/>
    <p:sldId id="353" r:id="rId27"/>
    <p:sldId id="368" r:id="rId28"/>
    <p:sldId id="397" r:id="rId29"/>
    <p:sldId id="400" r:id="rId30"/>
    <p:sldId id="399" r:id="rId31"/>
    <p:sldId id="394" r:id="rId32"/>
    <p:sldId id="401" r:id="rId33"/>
    <p:sldId id="402" r:id="rId34"/>
    <p:sldId id="403" r:id="rId35"/>
    <p:sldId id="404" r:id="rId36"/>
    <p:sldId id="405" r:id="rId37"/>
    <p:sldId id="406" r:id="rId38"/>
    <p:sldId id="407" r:id="rId39"/>
    <p:sldId id="395" r:id="rId40"/>
    <p:sldId id="408" r:id="rId41"/>
    <p:sldId id="409" r:id="rId42"/>
    <p:sldId id="410" r:id="rId43"/>
    <p:sldId id="411" r:id="rId44"/>
    <p:sldId id="412" r:id="rId45"/>
    <p:sldId id="413" r:id="rId46"/>
    <p:sldId id="416" r:id="rId47"/>
    <p:sldId id="414" r:id="rId48"/>
    <p:sldId id="396" r:id="rId49"/>
    <p:sldId id="354" r:id="rId50"/>
    <p:sldId id="369" r:id="rId51"/>
    <p:sldId id="423" r:id="rId52"/>
    <p:sldId id="421" r:id="rId53"/>
    <p:sldId id="417" r:id="rId54"/>
    <p:sldId id="425" r:id="rId55"/>
    <p:sldId id="427" r:id="rId56"/>
    <p:sldId id="418" r:id="rId57"/>
    <p:sldId id="424" r:id="rId58"/>
    <p:sldId id="419" r:id="rId59"/>
    <p:sldId id="428" r:id="rId60"/>
    <p:sldId id="429" r:id="rId61"/>
    <p:sldId id="355" r:id="rId62"/>
    <p:sldId id="370" r:id="rId63"/>
    <p:sldId id="430" r:id="rId64"/>
    <p:sldId id="431" r:id="rId65"/>
    <p:sldId id="356" r:id="rId66"/>
    <p:sldId id="371" r:id="rId67"/>
    <p:sldId id="432" r:id="rId68"/>
    <p:sldId id="357" r:id="rId69"/>
    <p:sldId id="372" r:id="rId70"/>
    <p:sldId id="496" r:id="rId71"/>
    <p:sldId id="433" r:id="rId72"/>
    <p:sldId id="497" r:id="rId73"/>
    <p:sldId id="501" r:id="rId74"/>
    <p:sldId id="500" r:id="rId75"/>
    <p:sldId id="499" r:id="rId76"/>
    <p:sldId id="502" r:id="rId77"/>
    <p:sldId id="434" r:id="rId78"/>
    <p:sldId id="435" r:id="rId79"/>
    <p:sldId id="437" r:id="rId80"/>
    <p:sldId id="436" r:id="rId81"/>
    <p:sldId id="358" r:id="rId82"/>
    <p:sldId id="373" r:id="rId83"/>
    <p:sldId id="440" r:id="rId84"/>
    <p:sldId id="438" r:id="rId85"/>
    <p:sldId id="441" r:id="rId86"/>
    <p:sldId id="439" r:id="rId87"/>
    <p:sldId id="442" r:id="rId88"/>
    <p:sldId id="359" r:id="rId89"/>
    <p:sldId id="374" r:id="rId90"/>
    <p:sldId id="448" r:id="rId91"/>
    <p:sldId id="444" r:id="rId92"/>
    <p:sldId id="447" r:id="rId93"/>
    <p:sldId id="445" r:id="rId94"/>
    <p:sldId id="446" r:id="rId95"/>
    <p:sldId id="360" r:id="rId96"/>
    <p:sldId id="375" r:id="rId97"/>
    <p:sldId id="449" r:id="rId98"/>
    <p:sldId id="450" r:id="rId99"/>
    <p:sldId id="453" r:id="rId100"/>
    <p:sldId id="361" r:id="rId101"/>
    <p:sldId id="376" r:id="rId102"/>
    <p:sldId id="454" r:id="rId103"/>
    <p:sldId id="455" r:id="rId104"/>
    <p:sldId id="362" r:id="rId105"/>
    <p:sldId id="377" r:id="rId106"/>
    <p:sldId id="456" r:id="rId107"/>
    <p:sldId id="457" r:id="rId108"/>
    <p:sldId id="363" r:id="rId109"/>
    <p:sldId id="458" r:id="rId110"/>
    <p:sldId id="378" r:id="rId111"/>
    <p:sldId id="459" r:id="rId112"/>
    <p:sldId id="364" r:id="rId113"/>
    <p:sldId id="379" r:id="rId114"/>
    <p:sldId id="470" r:id="rId115"/>
    <p:sldId id="471" r:id="rId116"/>
    <p:sldId id="472" r:id="rId117"/>
    <p:sldId id="473" r:id="rId118"/>
    <p:sldId id="474" r:id="rId119"/>
    <p:sldId id="475" r:id="rId120"/>
    <p:sldId id="477" r:id="rId121"/>
    <p:sldId id="468" r:id="rId122"/>
    <p:sldId id="478" r:id="rId123"/>
    <p:sldId id="479" r:id="rId124"/>
    <p:sldId id="480" r:id="rId125"/>
    <p:sldId id="487" r:id="rId126"/>
    <p:sldId id="481" r:id="rId127"/>
    <p:sldId id="482" r:id="rId128"/>
    <p:sldId id="488" r:id="rId129"/>
    <p:sldId id="483" r:id="rId130"/>
    <p:sldId id="489" r:id="rId131"/>
    <p:sldId id="484" r:id="rId132"/>
    <p:sldId id="490" r:id="rId133"/>
    <p:sldId id="491" r:id="rId134"/>
    <p:sldId id="486" r:id="rId135"/>
    <p:sldId id="469" r:id="rId136"/>
    <p:sldId id="492" r:id="rId137"/>
    <p:sldId id="495" r:id="rId138"/>
    <p:sldId id="520" r:id="rId139"/>
    <p:sldId id="521" r:id="rId140"/>
    <p:sldId id="522" r:id="rId141"/>
    <p:sldId id="365" r:id="rId142"/>
    <p:sldId id="380" r:id="rId143"/>
    <p:sldId id="460" r:id="rId144"/>
    <p:sldId id="462" r:id="rId145"/>
    <p:sldId id="461" r:id="rId146"/>
    <p:sldId id="463" r:id="rId147"/>
    <p:sldId id="464" r:id="rId148"/>
    <p:sldId id="465" r:id="rId149"/>
    <p:sldId id="466" r:id="rId150"/>
    <p:sldId id="467" r:id="rId151"/>
    <p:sldId id="366" r:id="rId152"/>
    <p:sldId id="381" r:id="rId153"/>
    <p:sldId id="507" r:id="rId154"/>
    <p:sldId id="503" r:id="rId155"/>
    <p:sldId id="512" r:id="rId156"/>
    <p:sldId id="510" r:id="rId157"/>
    <p:sldId id="511" r:id="rId158"/>
    <p:sldId id="513" r:id="rId159"/>
    <p:sldId id="504" r:id="rId160"/>
    <p:sldId id="508" r:id="rId161"/>
    <p:sldId id="509" r:id="rId162"/>
    <p:sldId id="505" r:id="rId163"/>
    <p:sldId id="514" r:id="rId164"/>
    <p:sldId id="515" r:id="rId165"/>
    <p:sldId id="516" r:id="rId166"/>
    <p:sldId id="506" r:id="rId167"/>
    <p:sldId id="518" r:id="rId16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415"/>
    <a:srgbClr val="FFC000"/>
    <a:srgbClr val="00B0F0"/>
    <a:srgbClr val="0091EA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49" autoAdjust="0"/>
    <p:restoredTop sz="94660"/>
  </p:normalViewPr>
  <p:slideViewPr>
    <p:cSldViewPr>
      <p:cViewPr varScale="1">
        <p:scale>
          <a:sx n="104" d="100"/>
          <a:sy n="104" d="100"/>
        </p:scale>
        <p:origin x="1350" y="1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117" Type="http://schemas.openxmlformats.org/officeDocument/2006/relationships/slide" Target="slides/slide114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slide" Target="slides/slide60.xml"/><Relationship Id="rId68" Type="http://schemas.openxmlformats.org/officeDocument/2006/relationships/slide" Target="slides/slide65.xml"/><Relationship Id="rId84" Type="http://schemas.openxmlformats.org/officeDocument/2006/relationships/slide" Target="slides/slide81.xml"/><Relationship Id="rId89" Type="http://schemas.openxmlformats.org/officeDocument/2006/relationships/slide" Target="slides/slide86.xml"/><Relationship Id="rId112" Type="http://schemas.openxmlformats.org/officeDocument/2006/relationships/slide" Target="slides/slide109.xml"/><Relationship Id="rId133" Type="http://schemas.openxmlformats.org/officeDocument/2006/relationships/slide" Target="slides/slide130.xml"/><Relationship Id="rId138" Type="http://schemas.openxmlformats.org/officeDocument/2006/relationships/slide" Target="slides/slide135.xml"/><Relationship Id="rId154" Type="http://schemas.openxmlformats.org/officeDocument/2006/relationships/slide" Target="slides/slide151.xml"/><Relationship Id="rId159" Type="http://schemas.openxmlformats.org/officeDocument/2006/relationships/slide" Target="slides/slide156.xml"/><Relationship Id="rId170" Type="http://schemas.openxmlformats.org/officeDocument/2006/relationships/presProps" Target="presProps.xml"/><Relationship Id="rId16" Type="http://schemas.openxmlformats.org/officeDocument/2006/relationships/slide" Target="slides/slide13.xml"/><Relationship Id="rId107" Type="http://schemas.openxmlformats.org/officeDocument/2006/relationships/slide" Target="slides/slide104.xml"/><Relationship Id="rId11" Type="http://schemas.openxmlformats.org/officeDocument/2006/relationships/slide" Target="slides/slide8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74" Type="http://schemas.openxmlformats.org/officeDocument/2006/relationships/slide" Target="slides/slide71.xml"/><Relationship Id="rId79" Type="http://schemas.openxmlformats.org/officeDocument/2006/relationships/slide" Target="slides/slide76.xml"/><Relationship Id="rId102" Type="http://schemas.openxmlformats.org/officeDocument/2006/relationships/slide" Target="slides/slide99.xml"/><Relationship Id="rId123" Type="http://schemas.openxmlformats.org/officeDocument/2006/relationships/slide" Target="slides/slide120.xml"/><Relationship Id="rId128" Type="http://schemas.openxmlformats.org/officeDocument/2006/relationships/slide" Target="slides/slide125.xml"/><Relationship Id="rId144" Type="http://schemas.openxmlformats.org/officeDocument/2006/relationships/slide" Target="slides/slide141.xml"/><Relationship Id="rId149" Type="http://schemas.openxmlformats.org/officeDocument/2006/relationships/slide" Target="slides/slide146.xml"/><Relationship Id="rId5" Type="http://schemas.openxmlformats.org/officeDocument/2006/relationships/slide" Target="slides/slide2.xml"/><Relationship Id="rId90" Type="http://schemas.openxmlformats.org/officeDocument/2006/relationships/slide" Target="slides/slide87.xml"/><Relationship Id="rId95" Type="http://schemas.openxmlformats.org/officeDocument/2006/relationships/slide" Target="slides/slide92.xml"/><Relationship Id="rId160" Type="http://schemas.openxmlformats.org/officeDocument/2006/relationships/slide" Target="slides/slide157.xml"/><Relationship Id="rId165" Type="http://schemas.openxmlformats.org/officeDocument/2006/relationships/slide" Target="slides/slide162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64" Type="http://schemas.openxmlformats.org/officeDocument/2006/relationships/slide" Target="slides/slide61.xml"/><Relationship Id="rId69" Type="http://schemas.openxmlformats.org/officeDocument/2006/relationships/slide" Target="slides/slide66.xml"/><Relationship Id="rId113" Type="http://schemas.openxmlformats.org/officeDocument/2006/relationships/slide" Target="slides/slide110.xml"/><Relationship Id="rId118" Type="http://schemas.openxmlformats.org/officeDocument/2006/relationships/slide" Target="slides/slide115.xml"/><Relationship Id="rId134" Type="http://schemas.openxmlformats.org/officeDocument/2006/relationships/slide" Target="slides/slide131.xml"/><Relationship Id="rId139" Type="http://schemas.openxmlformats.org/officeDocument/2006/relationships/slide" Target="slides/slide136.xml"/><Relationship Id="rId80" Type="http://schemas.openxmlformats.org/officeDocument/2006/relationships/slide" Target="slides/slide77.xml"/><Relationship Id="rId85" Type="http://schemas.openxmlformats.org/officeDocument/2006/relationships/slide" Target="slides/slide82.xml"/><Relationship Id="rId150" Type="http://schemas.openxmlformats.org/officeDocument/2006/relationships/slide" Target="slides/slide147.xml"/><Relationship Id="rId155" Type="http://schemas.openxmlformats.org/officeDocument/2006/relationships/slide" Target="slides/slide152.xml"/><Relationship Id="rId171" Type="http://schemas.openxmlformats.org/officeDocument/2006/relationships/viewProps" Target="viewProps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59" Type="http://schemas.openxmlformats.org/officeDocument/2006/relationships/slide" Target="slides/slide56.xml"/><Relationship Id="rId103" Type="http://schemas.openxmlformats.org/officeDocument/2006/relationships/slide" Target="slides/slide100.xml"/><Relationship Id="rId108" Type="http://schemas.openxmlformats.org/officeDocument/2006/relationships/slide" Target="slides/slide105.xml"/><Relationship Id="rId124" Type="http://schemas.openxmlformats.org/officeDocument/2006/relationships/slide" Target="slides/slide121.xml"/><Relationship Id="rId129" Type="http://schemas.openxmlformats.org/officeDocument/2006/relationships/slide" Target="slides/slide126.xml"/><Relationship Id="rId54" Type="http://schemas.openxmlformats.org/officeDocument/2006/relationships/slide" Target="slides/slide51.xml"/><Relationship Id="rId70" Type="http://schemas.openxmlformats.org/officeDocument/2006/relationships/slide" Target="slides/slide67.xml"/><Relationship Id="rId75" Type="http://schemas.openxmlformats.org/officeDocument/2006/relationships/slide" Target="slides/slide72.xml"/><Relationship Id="rId91" Type="http://schemas.openxmlformats.org/officeDocument/2006/relationships/slide" Target="slides/slide88.xml"/><Relationship Id="rId96" Type="http://schemas.openxmlformats.org/officeDocument/2006/relationships/slide" Target="slides/slide93.xml"/><Relationship Id="rId140" Type="http://schemas.openxmlformats.org/officeDocument/2006/relationships/slide" Target="slides/slide137.xml"/><Relationship Id="rId145" Type="http://schemas.openxmlformats.org/officeDocument/2006/relationships/slide" Target="slides/slide142.xml"/><Relationship Id="rId161" Type="http://schemas.openxmlformats.org/officeDocument/2006/relationships/slide" Target="slides/slide158.xml"/><Relationship Id="rId166" Type="http://schemas.openxmlformats.org/officeDocument/2006/relationships/slide" Target="slides/slide16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6" Type="http://schemas.openxmlformats.org/officeDocument/2006/relationships/slide" Target="slides/slide103.xml"/><Relationship Id="rId114" Type="http://schemas.openxmlformats.org/officeDocument/2006/relationships/slide" Target="slides/slide111.xml"/><Relationship Id="rId119" Type="http://schemas.openxmlformats.org/officeDocument/2006/relationships/slide" Target="slides/slide116.xml"/><Relationship Id="rId127" Type="http://schemas.openxmlformats.org/officeDocument/2006/relationships/slide" Target="slides/slide12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73" Type="http://schemas.openxmlformats.org/officeDocument/2006/relationships/slide" Target="slides/slide70.xml"/><Relationship Id="rId78" Type="http://schemas.openxmlformats.org/officeDocument/2006/relationships/slide" Target="slides/slide75.xml"/><Relationship Id="rId81" Type="http://schemas.openxmlformats.org/officeDocument/2006/relationships/slide" Target="slides/slide78.xml"/><Relationship Id="rId86" Type="http://schemas.openxmlformats.org/officeDocument/2006/relationships/slide" Target="slides/slide83.xml"/><Relationship Id="rId94" Type="http://schemas.openxmlformats.org/officeDocument/2006/relationships/slide" Target="slides/slide91.xml"/><Relationship Id="rId99" Type="http://schemas.openxmlformats.org/officeDocument/2006/relationships/slide" Target="slides/slide96.xml"/><Relationship Id="rId101" Type="http://schemas.openxmlformats.org/officeDocument/2006/relationships/slide" Target="slides/slide98.xml"/><Relationship Id="rId122" Type="http://schemas.openxmlformats.org/officeDocument/2006/relationships/slide" Target="slides/slide119.xml"/><Relationship Id="rId130" Type="http://schemas.openxmlformats.org/officeDocument/2006/relationships/slide" Target="slides/slide127.xml"/><Relationship Id="rId135" Type="http://schemas.openxmlformats.org/officeDocument/2006/relationships/slide" Target="slides/slide132.xml"/><Relationship Id="rId143" Type="http://schemas.openxmlformats.org/officeDocument/2006/relationships/slide" Target="slides/slide140.xml"/><Relationship Id="rId148" Type="http://schemas.openxmlformats.org/officeDocument/2006/relationships/slide" Target="slides/slide145.xml"/><Relationship Id="rId151" Type="http://schemas.openxmlformats.org/officeDocument/2006/relationships/slide" Target="slides/slide148.xml"/><Relationship Id="rId156" Type="http://schemas.openxmlformats.org/officeDocument/2006/relationships/slide" Target="slides/slide153.xml"/><Relationship Id="rId164" Type="http://schemas.openxmlformats.org/officeDocument/2006/relationships/slide" Target="slides/slide161.xml"/><Relationship Id="rId16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72" Type="http://schemas.openxmlformats.org/officeDocument/2006/relationships/theme" Target="theme/theme1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109" Type="http://schemas.openxmlformats.org/officeDocument/2006/relationships/slide" Target="slides/slide10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6" Type="http://schemas.openxmlformats.org/officeDocument/2006/relationships/slide" Target="slides/slide73.xml"/><Relationship Id="rId97" Type="http://schemas.openxmlformats.org/officeDocument/2006/relationships/slide" Target="slides/slide94.xml"/><Relationship Id="rId104" Type="http://schemas.openxmlformats.org/officeDocument/2006/relationships/slide" Target="slides/slide101.xml"/><Relationship Id="rId120" Type="http://schemas.openxmlformats.org/officeDocument/2006/relationships/slide" Target="slides/slide117.xml"/><Relationship Id="rId125" Type="http://schemas.openxmlformats.org/officeDocument/2006/relationships/slide" Target="slides/slide122.xml"/><Relationship Id="rId141" Type="http://schemas.openxmlformats.org/officeDocument/2006/relationships/slide" Target="slides/slide138.xml"/><Relationship Id="rId146" Type="http://schemas.openxmlformats.org/officeDocument/2006/relationships/slide" Target="slides/slide143.xml"/><Relationship Id="rId167" Type="http://schemas.openxmlformats.org/officeDocument/2006/relationships/slide" Target="slides/slide164.xml"/><Relationship Id="rId7" Type="http://schemas.openxmlformats.org/officeDocument/2006/relationships/slide" Target="slides/slide4.xml"/><Relationship Id="rId71" Type="http://schemas.openxmlformats.org/officeDocument/2006/relationships/slide" Target="slides/slide68.xml"/><Relationship Id="rId92" Type="http://schemas.openxmlformats.org/officeDocument/2006/relationships/slide" Target="slides/slide89.xml"/><Relationship Id="rId162" Type="http://schemas.openxmlformats.org/officeDocument/2006/relationships/slide" Target="slides/slide15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4" Type="http://schemas.openxmlformats.org/officeDocument/2006/relationships/slide" Target="slides/slide21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66" Type="http://schemas.openxmlformats.org/officeDocument/2006/relationships/slide" Target="slides/slide63.xml"/><Relationship Id="rId87" Type="http://schemas.openxmlformats.org/officeDocument/2006/relationships/slide" Target="slides/slide84.xml"/><Relationship Id="rId110" Type="http://schemas.openxmlformats.org/officeDocument/2006/relationships/slide" Target="slides/slide107.xml"/><Relationship Id="rId115" Type="http://schemas.openxmlformats.org/officeDocument/2006/relationships/slide" Target="slides/slide112.xml"/><Relationship Id="rId131" Type="http://schemas.openxmlformats.org/officeDocument/2006/relationships/slide" Target="slides/slide128.xml"/><Relationship Id="rId136" Type="http://schemas.openxmlformats.org/officeDocument/2006/relationships/slide" Target="slides/slide133.xml"/><Relationship Id="rId157" Type="http://schemas.openxmlformats.org/officeDocument/2006/relationships/slide" Target="slides/slide154.xml"/><Relationship Id="rId61" Type="http://schemas.openxmlformats.org/officeDocument/2006/relationships/slide" Target="slides/slide58.xml"/><Relationship Id="rId82" Type="http://schemas.openxmlformats.org/officeDocument/2006/relationships/slide" Target="slides/slide79.xml"/><Relationship Id="rId152" Type="http://schemas.openxmlformats.org/officeDocument/2006/relationships/slide" Target="slides/slide149.xml"/><Relationship Id="rId173" Type="http://schemas.openxmlformats.org/officeDocument/2006/relationships/tableStyles" Target="tableStyles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56" Type="http://schemas.openxmlformats.org/officeDocument/2006/relationships/slide" Target="slides/slide53.xml"/><Relationship Id="rId77" Type="http://schemas.openxmlformats.org/officeDocument/2006/relationships/slide" Target="slides/slide74.xml"/><Relationship Id="rId100" Type="http://schemas.openxmlformats.org/officeDocument/2006/relationships/slide" Target="slides/slide97.xml"/><Relationship Id="rId105" Type="http://schemas.openxmlformats.org/officeDocument/2006/relationships/slide" Target="slides/slide102.xml"/><Relationship Id="rId126" Type="http://schemas.openxmlformats.org/officeDocument/2006/relationships/slide" Target="slides/slide123.xml"/><Relationship Id="rId147" Type="http://schemas.openxmlformats.org/officeDocument/2006/relationships/slide" Target="slides/slide144.xml"/><Relationship Id="rId168" Type="http://schemas.openxmlformats.org/officeDocument/2006/relationships/slide" Target="slides/slide165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slide" Target="slides/slide69.xml"/><Relationship Id="rId93" Type="http://schemas.openxmlformats.org/officeDocument/2006/relationships/slide" Target="slides/slide90.xml"/><Relationship Id="rId98" Type="http://schemas.openxmlformats.org/officeDocument/2006/relationships/slide" Target="slides/slide95.xml"/><Relationship Id="rId121" Type="http://schemas.openxmlformats.org/officeDocument/2006/relationships/slide" Target="slides/slide118.xml"/><Relationship Id="rId142" Type="http://schemas.openxmlformats.org/officeDocument/2006/relationships/slide" Target="slides/slide139.xml"/><Relationship Id="rId163" Type="http://schemas.openxmlformats.org/officeDocument/2006/relationships/slide" Target="slides/slide160.xml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22.xml"/><Relationship Id="rId46" Type="http://schemas.openxmlformats.org/officeDocument/2006/relationships/slide" Target="slides/slide43.xml"/><Relationship Id="rId67" Type="http://schemas.openxmlformats.org/officeDocument/2006/relationships/slide" Target="slides/slide64.xml"/><Relationship Id="rId116" Type="http://schemas.openxmlformats.org/officeDocument/2006/relationships/slide" Target="slides/slide113.xml"/><Relationship Id="rId137" Type="http://schemas.openxmlformats.org/officeDocument/2006/relationships/slide" Target="slides/slide134.xml"/><Relationship Id="rId158" Type="http://schemas.openxmlformats.org/officeDocument/2006/relationships/slide" Target="slides/slide155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62" Type="http://schemas.openxmlformats.org/officeDocument/2006/relationships/slide" Target="slides/slide59.xml"/><Relationship Id="rId83" Type="http://schemas.openxmlformats.org/officeDocument/2006/relationships/slide" Target="slides/slide80.xml"/><Relationship Id="rId88" Type="http://schemas.openxmlformats.org/officeDocument/2006/relationships/slide" Target="slides/slide85.xml"/><Relationship Id="rId111" Type="http://schemas.openxmlformats.org/officeDocument/2006/relationships/slide" Target="slides/slide108.xml"/><Relationship Id="rId132" Type="http://schemas.openxmlformats.org/officeDocument/2006/relationships/slide" Target="slides/slide129.xml"/><Relationship Id="rId153" Type="http://schemas.openxmlformats.org/officeDocument/2006/relationships/slide" Target="slides/slide150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wmf"/></Relationships>
</file>

<file path=ppt/media/image1.jpg>
</file>

<file path=ppt/media/image10.png>
</file>

<file path=ppt/media/image11.png>
</file>

<file path=ppt/media/image12.png>
</file>

<file path=ppt/media/image13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wmf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EA6E38-82B1-47BB-A812-313B295FEFF2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089E94-532B-494D-AD7A-712B16D9F5AA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0983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545F7-77F9-4401-AA0E-BF14C26D8903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E0586-5A1C-41FD-AA9D-07A4E729E633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545F7-77F9-4401-AA0E-BF14C26D8903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E0586-5A1C-41FD-AA9D-07A4E729E633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545F7-77F9-4401-AA0E-BF14C26D8903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E0586-5A1C-41FD-AA9D-07A4E729E633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7A0F-5B99-4F35-9BDD-321CD3C098FF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7A0F-5B99-4F35-9BDD-321CD3C098FF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7A0F-5B99-4F35-9BDD-321CD3C098FF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7A0F-5B99-4F35-9BDD-321CD3C098FF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7A0F-5B99-4F35-9BDD-321CD3C098FF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7A0F-5B99-4F35-9BDD-321CD3C098FF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7A0F-5B99-4F35-9BDD-321CD3C098FF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7A0F-5B99-4F35-9BDD-321CD3C098FF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545F7-77F9-4401-AA0E-BF14C26D8903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E0586-5A1C-41FD-AA9D-07A4E729E633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7A0F-5B99-4F35-9BDD-321CD3C098FF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7A0F-5B99-4F35-9BDD-321CD3C098FF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7A0F-5B99-4F35-9BDD-321CD3C098FF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7A0F-5B99-4F35-9BDD-321CD3C098F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12/11/2020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6048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7A0F-5B99-4F35-9BDD-321CD3C098F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12/11/2020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5317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7A0F-5B99-4F35-9BDD-321CD3C098F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12/11/2020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0057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7A0F-5B99-4F35-9BDD-321CD3C098F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12/11/2020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448103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7A0F-5B99-4F35-9BDD-321CD3C098F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12/11/2020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5915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7A0F-5B99-4F35-9BDD-321CD3C098F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12/11/2020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15333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7A0F-5B99-4F35-9BDD-321CD3C098F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12/11/2020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9257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545F7-77F9-4401-AA0E-BF14C26D8903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E0586-5A1C-41FD-AA9D-07A4E729E633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7A0F-5B99-4F35-9BDD-321CD3C098F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12/11/2020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63821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7A0F-5B99-4F35-9BDD-321CD3C098F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12/11/2020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262853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7A0F-5B99-4F35-9BDD-321CD3C098F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12/11/2020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837747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7A0F-5B99-4F35-9BDD-321CD3C098F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12/11/2020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613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545F7-77F9-4401-AA0E-BF14C26D8903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E0586-5A1C-41FD-AA9D-07A4E729E633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545F7-77F9-4401-AA0E-BF14C26D8903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E0586-5A1C-41FD-AA9D-07A4E729E633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545F7-77F9-4401-AA0E-BF14C26D8903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E0586-5A1C-41FD-AA9D-07A4E729E633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545F7-77F9-4401-AA0E-BF14C26D8903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E0586-5A1C-41FD-AA9D-07A4E729E633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545F7-77F9-4401-AA0E-BF14C26D8903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E0586-5A1C-41FD-AA9D-07A4E729E633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545F7-77F9-4401-AA0E-BF14C26D8903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E0586-5A1C-41FD-AA9D-07A4E729E633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3545F7-77F9-4401-AA0E-BF14C26D8903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6E0586-5A1C-41FD-AA9D-07A4E729E633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B7A0F-5B99-4F35-9BDD-321CD3C098FF}" type="datetimeFigureOut">
              <a:rPr lang="en-US" smtClean="0"/>
              <a:pPr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AB3369-7666-44EB-AEA9-5FA9440DB40A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B7A0F-5B99-4F35-9BDD-321CD3C098F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12/11/2020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AB3369-7666-44EB-AEA9-5FA9440DB40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16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74" r:id="rId2"/>
    <p:sldLayoutId id="2147483975" r:id="rId3"/>
    <p:sldLayoutId id="2147483976" r:id="rId4"/>
    <p:sldLayoutId id="2147483977" r:id="rId5"/>
    <p:sldLayoutId id="2147483978" r:id="rId6"/>
    <p:sldLayoutId id="2147483979" r:id="rId7"/>
    <p:sldLayoutId id="2147483980" r:id="rId8"/>
    <p:sldLayoutId id="2147483981" r:id="rId9"/>
    <p:sldLayoutId id="2147483982" r:id="rId10"/>
    <p:sldLayoutId id="21474839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1.png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hyperlink" Target="http://dictionnaire.sensagent.leparisien.fr/Lean/fr-fr/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7.wmf"/><Relationship Id="rId4" Type="http://schemas.openxmlformats.org/officeDocument/2006/relationships/oleObject" Target="../embeddings/oleObject1.bin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hyperlink" Target="http://flconsultants.fr/lean-manufacturing/unites-temps/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8.png"/><Relationship Id="rId4" Type="http://schemas.openxmlformats.org/officeDocument/2006/relationships/hyperlink" Target="http://flconsultants.fr/lean-manufacturing/cadence-nominale/" TargetMode="Externa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http://flconsultants.fr/lean-manufacturing/temps-ouverture/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Relationship Id="rId6" Type="http://schemas.openxmlformats.org/officeDocument/2006/relationships/hyperlink" Target="http://flconsultants.fr/lean-manufacturing/cadence-nominale/" TargetMode="External"/><Relationship Id="rId5" Type="http://schemas.openxmlformats.org/officeDocument/2006/relationships/hyperlink" Target="http://flconsultants.fr/lean-manufacturing/temps-utile/" TargetMode="External"/><Relationship Id="rId4" Type="http://schemas.openxmlformats.org/officeDocument/2006/relationships/hyperlink" Target="http://flconsultants.fr/lean-manufacturing/temps-requis/" TargetMode="Externa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5"/>
          <p:cNvSpPr txBox="1">
            <a:spLocks noChangeArrowheads="1"/>
          </p:cNvSpPr>
          <p:nvPr/>
        </p:nvSpPr>
        <p:spPr>
          <a:xfrm>
            <a:off x="5562600" y="2592314"/>
            <a:ext cx="3352800" cy="1673371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1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chemeClr val="bg1"/>
                </a:solidFill>
              </a:rPr>
              <a:t>EPSI</a:t>
            </a:r>
          </a:p>
          <a:p>
            <a:r>
              <a:rPr lang="en-US" sz="3000" dirty="0">
                <a:solidFill>
                  <a:schemeClr val="bg1"/>
                </a:solidFill>
              </a:rPr>
              <a:t>Module </a:t>
            </a:r>
          </a:p>
          <a:p>
            <a:r>
              <a:rPr lang="en-US" sz="3000" dirty="0">
                <a:solidFill>
                  <a:schemeClr val="bg1"/>
                </a:solidFill>
              </a:rPr>
              <a:t>Lean Management</a:t>
            </a:r>
          </a:p>
        </p:txBody>
      </p:sp>
      <p:sp>
        <p:nvSpPr>
          <p:cNvPr id="9" name="Rectangle 8"/>
          <p:cNvSpPr txBox="1">
            <a:spLocks noChangeArrowheads="1"/>
          </p:cNvSpPr>
          <p:nvPr/>
        </p:nvSpPr>
        <p:spPr>
          <a:xfrm>
            <a:off x="6256020" y="6096000"/>
            <a:ext cx="2659380" cy="564039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1"/>
                  </a:outerShdw>
                </a:effectLst>
              </a14:hiddenEffects>
            </a:ext>
          </a:ex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LEROY Guillaume</a:t>
            </a:r>
            <a:endParaRPr lang="ru-RU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95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010400" cy="715963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Définition</a:t>
            </a:r>
            <a:r>
              <a:rPr lang="en-US" sz="3200" b="1" dirty="0">
                <a:solidFill>
                  <a:srgbClr val="4D4D4D"/>
                </a:solidFill>
              </a:rPr>
              <a:t> du Lean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3C5793C-C5F1-4712-84D1-2979D1B2F1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31492" y="1295400"/>
            <a:ext cx="7190234" cy="50212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29737913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152400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Caractéristiques</a:t>
            </a:r>
            <a:r>
              <a:rPr lang="en-US" sz="3200" b="1" dirty="0">
                <a:solidFill>
                  <a:srgbClr val="4D4D4D"/>
                </a:solidFill>
              </a:rPr>
              <a:t> 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E180D27-11F9-420F-AB5B-AC235AE471BF}"/>
              </a:ext>
            </a:extLst>
          </p:cNvPr>
          <p:cNvSpPr/>
          <p:nvPr/>
        </p:nvSpPr>
        <p:spPr>
          <a:xfrm>
            <a:off x="2057400" y="920621"/>
            <a:ext cx="69342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Maintenance Productive Totale est caractérisée par la mise en place de: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La maintenance autonome</a:t>
            </a:r>
            <a:r>
              <a:rPr lang="fr-FR" dirty="0">
                <a:solidFill>
                  <a:srgbClr val="002060"/>
                </a:solidFill>
              </a:rPr>
              <a:t>: Effectuée par les opérateurs</a:t>
            </a:r>
          </a:p>
          <a:p>
            <a:pPr lvl="1" algn="just"/>
            <a:endParaRPr lang="fr-FR" u="sng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La maintenance planifiée</a:t>
            </a:r>
            <a:r>
              <a:rPr lang="fr-FR" dirty="0">
                <a:solidFill>
                  <a:srgbClr val="002060"/>
                </a:solidFill>
              </a:rPr>
              <a:t>: Effectuée par les spécialistes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Maintenance Productive Totale suit le concept de «Maintenance de la Qualité», qui consiste à maintenir un équipement en parfait état pour fabriquer des produits de parfaite qualité.</a:t>
            </a:r>
          </a:p>
          <a:p>
            <a:pPr algn="just"/>
            <a:r>
              <a:rPr lang="fr-FR" dirty="0">
                <a:solidFill>
                  <a:srgbClr val="00206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54034601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152400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C- </a:t>
            </a:r>
            <a:r>
              <a:rPr lang="en-US" sz="3200" b="1" dirty="0" err="1">
                <a:solidFill>
                  <a:srgbClr val="4D4D4D"/>
                </a:solidFill>
              </a:rPr>
              <a:t>Avantages</a:t>
            </a:r>
            <a:r>
              <a:rPr lang="en-US" sz="3200" b="1" dirty="0">
                <a:solidFill>
                  <a:srgbClr val="4D4D4D"/>
                </a:solidFill>
              </a:rPr>
              <a:t> 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E180D27-11F9-420F-AB5B-AC235AE471BF}"/>
              </a:ext>
            </a:extLst>
          </p:cNvPr>
          <p:cNvSpPr/>
          <p:nvPr/>
        </p:nvSpPr>
        <p:spPr>
          <a:xfrm>
            <a:off x="2057400" y="920621"/>
            <a:ext cx="69342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Amélioration de la qualité: </a:t>
            </a:r>
            <a:r>
              <a:rPr lang="fr-FR" dirty="0">
                <a:solidFill>
                  <a:srgbClr val="002060"/>
                </a:solidFill>
              </a:rPr>
              <a:t>Grâce à une meilleur stabilité des équipements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Amélioration de la productivité: </a:t>
            </a:r>
            <a:r>
              <a:rPr lang="fr-FR" dirty="0">
                <a:solidFill>
                  <a:srgbClr val="002060"/>
                </a:solidFill>
              </a:rPr>
              <a:t>Grâce à l’élimination des pannes, des micro-arrêts et des pertes de la cadence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Amélioration du taux de livraison: </a:t>
            </a:r>
            <a:r>
              <a:rPr lang="fr-FR" dirty="0">
                <a:solidFill>
                  <a:srgbClr val="002060"/>
                </a:solidFill>
              </a:rPr>
              <a:t>Grâce au respect du planning plus facile.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Réduction de l’accumulation de WIP aux endroits prévus à cet effet: </a:t>
            </a:r>
            <a:r>
              <a:rPr lang="fr-FR" dirty="0">
                <a:solidFill>
                  <a:srgbClr val="002060"/>
                </a:solidFill>
              </a:rPr>
              <a:t>pour pallier aux pannes machines.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Amélioration de la satisfaction des employés, grâce à de meilleurs résultats:  </a:t>
            </a:r>
            <a:r>
              <a:rPr lang="fr-FR" dirty="0">
                <a:solidFill>
                  <a:srgbClr val="002060"/>
                </a:solidFill>
              </a:rPr>
              <a:t>Plus de responsabilisation, d’implication, et des tâches plus riches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9751210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1223962" y="-4191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latinLnBrk="1">
              <a:defRPr/>
            </a:pP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FA15BA-486D-4A10-8310-B04508C08CE7}"/>
              </a:ext>
            </a:extLst>
          </p:cNvPr>
          <p:cNvSpPr/>
          <p:nvPr/>
        </p:nvSpPr>
        <p:spPr>
          <a:xfrm>
            <a:off x="533400" y="2362200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2800" b="1" dirty="0"/>
              <a:t>12- SMED (Single </a:t>
            </a:r>
            <a:r>
              <a:rPr lang="fr-FR" sz="2800" b="1" dirty="0" err="1"/>
              <a:t>MinuteExchange</a:t>
            </a:r>
            <a:r>
              <a:rPr lang="fr-FR" sz="2800" b="1" dirty="0"/>
              <a:t> of Dies) </a:t>
            </a:r>
          </a:p>
        </p:txBody>
      </p:sp>
    </p:spTree>
    <p:extLst>
      <p:ext uri="{BB962C8B-B14F-4D97-AF65-F5344CB8AC3E}">
        <p14:creationId xmlns:p14="http://schemas.microsoft.com/office/powerpoint/2010/main" val="4265722962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  <a:latin typeface="+mn-lt"/>
              </a:rPr>
              <a:t>Définition</a:t>
            </a:r>
            <a:endParaRPr lang="en-US" sz="3200" b="1" dirty="0">
              <a:solidFill>
                <a:srgbClr val="4D4D4D"/>
              </a:solidFill>
              <a:latin typeface="+mn-l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422EA1F-8981-4B05-BDA0-CBF15EE10F87}"/>
              </a:ext>
            </a:extLst>
          </p:cNvPr>
          <p:cNvSpPr/>
          <p:nvPr/>
        </p:nvSpPr>
        <p:spPr>
          <a:xfrm>
            <a:off x="1828800" y="838200"/>
            <a:ext cx="723900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SMED («Single Minute Exchange of Dies») est un chantier de: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rgbClr val="002060"/>
                </a:solidFill>
              </a:rPr>
              <a:t>Réduction des temps de changement d’outil</a:t>
            </a:r>
          </a:p>
          <a:p>
            <a:pPr lvl="1" algn="just"/>
            <a:endParaRPr lang="fr-FR" i="1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rgbClr val="002060"/>
                </a:solidFill>
              </a:rPr>
              <a:t>Temps de basculement d’une série à une autre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Un chantier SMED suppose: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rgbClr val="002060"/>
                </a:solidFill>
              </a:rPr>
              <a:t>Un travail de groupe</a:t>
            </a:r>
          </a:p>
          <a:p>
            <a:pPr lvl="1" algn="just"/>
            <a:endParaRPr lang="fr-FR" i="1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rgbClr val="002060"/>
                </a:solidFill>
              </a:rPr>
              <a:t>Une participation des acteurs du processus</a:t>
            </a:r>
          </a:p>
          <a:p>
            <a:pPr lvl="2" algn="just"/>
            <a:r>
              <a:rPr lang="fr-FR" dirty="0">
                <a:solidFill>
                  <a:srgbClr val="002060"/>
                </a:solidFill>
                <a:sym typeface="Wingdings" panose="05000000000000000000" pitchFamily="2" charset="2"/>
              </a:rPr>
              <a:t></a:t>
            </a:r>
            <a:r>
              <a:rPr lang="fr-FR" dirty="0">
                <a:solidFill>
                  <a:srgbClr val="002060"/>
                </a:solidFill>
              </a:rPr>
              <a:t> Participation inscrite dans une démarche d’amélioration continue</a:t>
            </a:r>
          </a:p>
        </p:txBody>
      </p:sp>
    </p:spTree>
    <p:extLst>
      <p:ext uri="{BB962C8B-B14F-4D97-AF65-F5344CB8AC3E}">
        <p14:creationId xmlns:p14="http://schemas.microsoft.com/office/powerpoint/2010/main" val="750841071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  <a:latin typeface="+mn-lt"/>
              </a:rPr>
              <a:t>Principes</a:t>
            </a:r>
            <a:endParaRPr lang="en-US" sz="3200" b="1" dirty="0">
              <a:solidFill>
                <a:srgbClr val="4D4D4D"/>
              </a:solidFill>
              <a:latin typeface="+mn-l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861FFD-9FDF-42DB-9A09-E7E8FCE1FB7C}"/>
              </a:ext>
            </a:extLst>
          </p:cNvPr>
          <p:cNvSpPr/>
          <p:nvPr/>
        </p:nvSpPr>
        <p:spPr>
          <a:xfrm>
            <a:off x="1828800" y="838200"/>
            <a:ext cx="7239000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Identifier et éliminer les étapes à non-valeur ajoutée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Externaliser le maximum d’étapes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Soigner le séquencement des gestes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Travailler sur la maniabilité des petits outils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Expérimenter et s’entraîner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FF5303F-F052-4F67-9E2C-AA4C4E4CF8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800" y="2667000"/>
            <a:ext cx="1609725" cy="1913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786052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C- </a:t>
            </a:r>
            <a:r>
              <a:rPr lang="en-US" sz="3200" b="1" dirty="0" err="1">
                <a:solidFill>
                  <a:srgbClr val="4D4D4D"/>
                </a:solidFill>
                <a:latin typeface="+mn-lt"/>
              </a:rPr>
              <a:t>Avantages</a:t>
            </a:r>
            <a:endParaRPr lang="en-US" sz="3200" b="1" dirty="0">
              <a:solidFill>
                <a:srgbClr val="4D4D4D"/>
              </a:solidFill>
              <a:latin typeface="+mn-l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57D37B8-826D-4720-9D57-D6E19D1CE017}"/>
              </a:ext>
            </a:extLst>
          </p:cNvPr>
          <p:cNvSpPr/>
          <p:nvPr/>
        </p:nvSpPr>
        <p:spPr>
          <a:xfrm>
            <a:off x="1828800" y="1066800"/>
            <a:ext cx="7239000" cy="3077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Réduction de la taille optimale des lots et donc des stocks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Accroissement de la flexibilité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Réduction du temps de traversée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Augmentation de la capacité de production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154113E-208E-4A52-8D73-D172050E0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800" y="2213647"/>
            <a:ext cx="1609725" cy="1913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253431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1223962" y="-4191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latinLnBrk="1">
              <a:defRPr/>
            </a:pP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FA15BA-486D-4A10-8310-B04508C08CE7}"/>
              </a:ext>
            </a:extLst>
          </p:cNvPr>
          <p:cNvSpPr/>
          <p:nvPr/>
        </p:nvSpPr>
        <p:spPr>
          <a:xfrm>
            <a:off x="533400" y="2362200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2800" b="1" dirty="0"/>
              <a:t>13- One Piece Flow </a:t>
            </a:r>
          </a:p>
        </p:txBody>
      </p:sp>
    </p:spTree>
    <p:extLst>
      <p:ext uri="{BB962C8B-B14F-4D97-AF65-F5344CB8AC3E}">
        <p14:creationId xmlns:p14="http://schemas.microsoft.com/office/powerpoint/2010/main" val="2919559520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43454" y="26376"/>
            <a:ext cx="6934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</a:t>
            </a:r>
            <a:r>
              <a:rPr lang="en-US" sz="3200" dirty="0">
                <a:solidFill>
                  <a:srgbClr val="4D4D4D"/>
                </a:solidFill>
              </a:rPr>
              <a:t> </a:t>
            </a:r>
            <a:r>
              <a:rPr lang="en-US" sz="3200" b="1" dirty="0" err="1">
                <a:solidFill>
                  <a:srgbClr val="4D4D4D"/>
                </a:solidFill>
              </a:rPr>
              <a:t>Définition</a:t>
            </a:r>
            <a:r>
              <a:rPr lang="en-US" sz="3200" dirty="0">
                <a:solidFill>
                  <a:srgbClr val="4D4D4D"/>
                </a:solidFill>
              </a:rPr>
              <a:t> 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FEB21E7-D643-4126-81EA-B81A95934068}"/>
              </a:ext>
            </a:extLst>
          </p:cNvPr>
          <p:cNvSpPr txBox="1"/>
          <p:nvPr/>
        </p:nvSpPr>
        <p:spPr>
          <a:xfrm>
            <a:off x="1881554" y="712391"/>
            <a:ext cx="71628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One Piece Flow se traduit en « Flux continu de pièce à pièce »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Méthode visant une réduction draconienne du temps de cycle dans la production.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Lors d'un processus de production selon le principe du One Piece Flow (optimisation des flux de production), </a:t>
            </a:r>
            <a:r>
              <a:rPr lang="fr-FR" b="1" dirty="0">
                <a:solidFill>
                  <a:srgbClr val="002060"/>
                </a:solidFill>
              </a:rPr>
              <a:t>les pièces sont transmises d'une machine à l'autre sans intermédiaire</a:t>
            </a:r>
            <a:r>
              <a:rPr lang="fr-FR" dirty="0">
                <a:solidFill>
                  <a:srgbClr val="002060"/>
                </a:solidFill>
              </a:rPr>
              <a:t> (la forme la plus extrême de réduction du temps de cycle).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Les pièces sont toujours transférées une par une. </a:t>
            </a:r>
            <a:r>
              <a:rPr lang="fr-FR" dirty="0">
                <a:solidFill>
                  <a:srgbClr val="002060"/>
                </a:solidFill>
              </a:rPr>
              <a:t>Ce système n'est possible que dans des systèmes de travail étroitement reliés. C'est pourquoi, les systèmes de travail ne peuvent être convertis au "One Piece Flow" qu'après examen des capacités disponibles.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0475945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43454" y="26376"/>
            <a:ext cx="6934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</a:t>
            </a:r>
            <a:r>
              <a:rPr lang="en-US" sz="3200" dirty="0">
                <a:solidFill>
                  <a:srgbClr val="4D4D4D"/>
                </a:solidFill>
              </a:rPr>
              <a:t> </a:t>
            </a:r>
            <a:r>
              <a:rPr lang="en-US" sz="3200" b="1" dirty="0" err="1">
                <a:solidFill>
                  <a:srgbClr val="4D4D4D"/>
                </a:solidFill>
              </a:rPr>
              <a:t>Définition</a:t>
            </a:r>
            <a:r>
              <a:rPr lang="en-US" sz="3200" dirty="0">
                <a:solidFill>
                  <a:srgbClr val="4D4D4D"/>
                </a:solidFill>
              </a:rPr>
              <a:t>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ED43E84-21CB-43D3-BAAA-FAA0B95E9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1143000"/>
            <a:ext cx="5357813" cy="253426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02BAA81-9F12-4C79-917B-913BB46A8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6200" y="4648200"/>
            <a:ext cx="5124450" cy="160972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DF57441-52EB-4DE9-826F-2D4B6F13F2E2}"/>
              </a:ext>
            </a:extLst>
          </p:cNvPr>
          <p:cNvSpPr txBox="1"/>
          <p:nvPr/>
        </p:nvSpPr>
        <p:spPr>
          <a:xfrm>
            <a:off x="1981200" y="838200"/>
            <a:ext cx="1805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002060"/>
                </a:solidFill>
              </a:rPr>
              <a:t>Illustration n° 1</a:t>
            </a:r>
            <a:r>
              <a:rPr lang="fr-FR" b="1" dirty="0">
                <a:solidFill>
                  <a:srgbClr val="002060"/>
                </a:solidFill>
              </a:rPr>
              <a:t>: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52D4B86-82EC-468C-8280-A2329B1538F3}"/>
              </a:ext>
            </a:extLst>
          </p:cNvPr>
          <p:cNvSpPr txBox="1"/>
          <p:nvPr/>
        </p:nvSpPr>
        <p:spPr>
          <a:xfrm>
            <a:off x="2110154" y="4077922"/>
            <a:ext cx="1776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rgbClr val="002060"/>
                </a:solidFill>
              </a:rPr>
              <a:t>Illustration n° 2</a:t>
            </a:r>
            <a:r>
              <a:rPr lang="fr-FR" b="1" dirty="0">
                <a:solidFill>
                  <a:srgbClr val="002060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4063344549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43454" y="26376"/>
            <a:ext cx="6934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Principes</a:t>
            </a:r>
            <a:r>
              <a:rPr lang="en-US" sz="3200" b="1" dirty="0">
                <a:solidFill>
                  <a:srgbClr val="4D4D4D"/>
                </a:solidFill>
              </a:rPr>
              <a:t> du “</a:t>
            </a:r>
            <a:r>
              <a:rPr lang="en-US" sz="3200" b="1" dirty="0" err="1">
                <a:solidFill>
                  <a:srgbClr val="4D4D4D"/>
                </a:solidFill>
              </a:rPr>
              <a:t>Juste</a:t>
            </a:r>
            <a:r>
              <a:rPr lang="en-US" sz="3200" b="1" dirty="0">
                <a:solidFill>
                  <a:srgbClr val="4D4D4D"/>
                </a:solidFill>
              </a:rPr>
              <a:t> à temps”</a:t>
            </a:r>
            <a:endParaRPr lang="en-US" sz="3200" dirty="0">
              <a:solidFill>
                <a:srgbClr val="4D4D4D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DF57441-52EB-4DE9-826F-2D4B6F13F2E2}"/>
              </a:ext>
            </a:extLst>
          </p:cNvPr>
          <p:cNvSpPr txBox="1"/>
          <p:nvPr/>
        </p:nvSpPr>
        <p:spPr>
          <a:xfrm>
            <a:off x="1905000" y="838200"/>
            <a:ext cx="70104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« One Piece Flow » s’inscrit dans la logique du « Juste à temps » qui représente un des concepts principaux du Lean.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En plus du « One Piece Flow », Les principes du « Juste à temps » sont: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temps TAKT</a:t>
            </a:r>
          </a:p>
          <a:p>
            <a:pPr lvl="1"/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lissage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flux tiré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changement rapide d’outils (SMED)</a:t>
            </a:r>
          </a:p>
          <a:p>
            <a:pPr lvl="1"/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Intégration de la logistique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1078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239000" cy="715963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solidFill>
                  <a:srgbClr val="4D4D4D"/>
                </a:solidFill>
              </a:rPr>
              <a:t>B- Les principes du Lean Management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98ADD26-0A73-475C-938B-4C296D185521}"/>
              </a:ext>
            </a:extLst>
          </p:cNvPr>
          <p:cNvSpPr txBox="1"/>
          <p:nvPr/>
        </p:nvSpPr>
        <p:spPr>
          <a:xfrm>
            <a:off x="1828800" y="944563"/>
            <a:ext cx="7239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>
              <a:solidFill>
                <a:schemeClr val="accent6"/>
              </a:solidFill>
            </a:endParaRPr>
          </a:p>
          <a:p>
            <a:r>
              <a:rPr lang="fr-FR" b="1" dirty="0">
                <a:solidFill>
                  <a:srgbClr val="002060"/>
                </a:solidFill>
              </a:rPr>
              <a:t>1- La philosophie long terme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accent6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b="1" u="sng" dirty="0">
                <a:solidFill>
                  <a:srgbClr val="002060"/>
                </a:solidFill>
              </a:rPr>
              <a:t>Principe 1</a:t>
            </a:r>
            <a:r>
              <a:rPr lang="fr-FR" b="1" dirty="0">
                <a:solidFill>
                  <a:srgbClr val="002060"/>
                </a:solidFill>
              </a:rPr>
              <a:t>: </a:t>
            </a:r>
            <a:r>
              <a:rPr lang="fr-FR" dirty="0">
                <a:solidFill>
                  <a:srgbClr val="002060"/>
                </a:solidFill>
              </a:rPr>
              <a:t>Penser sur le long terme  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70C0"/>
                </a:solidFill>
              </a:rPr>
              <a:t>Fonder ses décisions sur une philosophie à long terme même si cela affecte la réalisation de certains objectifs financiers à court terme </a:t>
            </a:r>
          </a:p>
        </p:txBody>
      </p:sp>
    </p:spTree>
    <p:extLst>
      <p:ext uri="{BB962C8B-B14F-4D97-AF65-F5344CB8AC3E}">
        <p14:creationId xmlns:p14="http://schemas.microsoft.com/office/powerpoint/2010/main" val="2107147405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1223962" y="-4191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latinLnBrk="1">
              <a:defRPr/>
            </a:pP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FA15BA-486D-4A10-8310-B04508C08CE7}"/>
              </a:ext>
            </a:extLst>
          </p:cNvPr>
          <p:cNvSpPr/>
          <p:nvPr/>
        </p:nvSpPr>
        <p:spPr>
          <a:xfrm>
            <a:off x="533400" y="2362200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2800" b="1" dirty="0"/>
              <a:t>14- Amélioration Continue </a:t>
            </a:r>
          </a:p>
        </p:txBody>
      </p:sp>
    </p:spTree>
    <p:extLst>
      <p:ext uri="{BB962C8B-B14F-4D97-AF65-F5344CB8AC3E}">
        <p14:creationId xmlns:p14="http://schemas.microsoft.com/office/powerpoint/2010/main" val="1625477505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Définition</a:t>
            </a:r>
            <a:r>
              <a:rPr lang="en-US" sz="3200" b="1" dirty="0">
                <a:solidFill>
                  <a:srgbClr val="4D4D4D"/>
                </a:solidFill>
              </a:rPr>
              <a:t> de </a:t>
            </a:r>
            <a:r>
              <a:rPr lang="en-US" sz="3200" b="1" dirty="0" err="1">
                <a:solidFill>
                  <a:srgbClr val="4D4D4D"/>
                </a:solidFill>
              </a:rPr>
              <a:t>l’amelioration</a:t>
            </a:r>
            <a:r>
              <a:rPr lang="en-US" sz="3200" b="1" dirty="0">
                <a:solidFill>
                  <a:srgbClr val="4D4D4D"/>
                </a:solidFill>
              </a:rPr>
              <a:t> continue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3AF49A5-9936-41E9-8DC9-917A2A54D8DA}"/>
              </a:ext>
            </a:extLst>
          </p:cNvPr>
          <p:cNvSpPr/>
          <p:nvPr/>
        </p:nvSpPr>
        <p:spPr>
          <a:xfrm>
            <a:off x="1983509" y="685800"/>
            <a:ext cx="7086600" cy="53091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100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r>
              <a:rPr lang="fr-FR" sz="2000" b="1" dirty="0">
                <a:solidFill>
                  <a:srgbClr val="002060"/>
                </a:solidFill>
                <a:latin typeface="Calibri" panose="020F0502020204030204" pitchFamily="34" charset="0"/>
              </a:rPr>
              <a:t>Pourquoi «améliorer en continu» ?...</a:t>
            </a:r>
          </a:p>
          <a:p>
            <a:pPr algn="just"/>
            <a:endParaRPr lang="fr-FR" sz="2000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Projet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: pour garder la maîtrise de ce qui à été mis en place: Sans un suivi permanent, les résultats se dégradent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Equipes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: Pour maintenir l’attention sur ce qui est réellement important, et conserver une dynamique positive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Environnement concurrentiel: 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Pour rester dans la course, par rapport à l’évolution du marché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Résultats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: Parce que le potentiel d’amélioration est illimité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345C567-24BE-4C6C-A4BD-A8BF3BFA6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3900" y="3124200"/>
            <a:ext cx="3314700" cy="132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690633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Définition</a:t>
            </a:r>
            <a:r>
              <a:rPr lang="en-US" sz="3200" b="1" dirty="0">
                <a:solidFill>
                  <a:srgbClr val="4D4D4D"/>
                </a:solidFill>
              </a:rPr>
              <a:t> de </a:t>
            </a:r>
            <a:r>
              <a:rPr lang="en-US" sz="3200" b="1" dirty="0" err="1">
                <a:solidFill>
                  <a:srgbClr val="4D4D4D"/>
                </a:solidFill>
              </a:rPr>
              <a:t>l’amelioration</a:t>
            </a:r>
            <a:r>
              <a:rPr lang="en-US" sz="3200" b="1" dirty="0">
                <a:solidFill>
                  <a:srgbClr val="4D4D4D"/>
                </a:solidFill>
              </a:rPr>
              <a:t> continue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594789-ED26-4882-8D88-49D9E771B0BC}"/>
              </a:ext>
            </a:extLst>
          </p:cNvPr>
          <p:cNvSpPr/>
          <p:nvPr/>
        </p:nvSpPr>
        <p:spPr>
          <a:xfrm>
            <a:off x="1981200" y="766763"/>
            <a:ext cx="7086600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just"/>
            <a:r>
              <a:rPr lang="fr-FR" b="1" dirty="0">
                <a:solidFill>
                  <a:srgbClr val="002060"/>
                </a:solidFill>
              </a:rPr>
              <a:t>Concept:</a:t>
            </a:r>
          </a:p>
          <a:p>
            <a:pPr algn="just"/>
            <a:endParaRPr lang="fr-FR" b="1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L’Amélioration Continue est la période qui suit une initiative d’optimisation des processus. 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Pas de limite de temps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L’équipe en place (manager et collaborateurs) prend en main la responsabilité de faire évoluer les processus </a:t>
            </a:r>
            <a:r>
              <a:rPr lang="fr-FR" b="1" dirty="0">
                <a:solidFill>
                  <a:srgbClr val="002060"/>
                </a:solidFill>
              </a:rPr>
              <a:t>dans la durée</a:t>
            </a:r>
            <a:r>
              <a:rPr lang="fr-FR" dirty="0">
                <a:solidFill>
                  <a:srgbClr val="002060"/>
                </a:solidFill>
              </a:rPr>
              <a:t>.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Objectifs de l’Amélioration Continue</a:t>
            </a:r>
            <a:r>
              <a:rPr lang="fr-FR" dirty="0">
                <a:solidFill>
                  <a:srgbClr val="002060"/>
                </a:solidFill>
              </a:rPr>
              <a:t>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Pérenniser les résultats du projet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Confirmer la «transformation culturelle» de l’équipe (collaborateurs et managers)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Identifier et mettre en place régulièrement de nouvelles améliorations en matière de qualité et de productivité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8BA16B3-A46A-4DF3-AF79-B2B314E60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3581400"/>
            <a:ext cx="731520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181623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Définition</a:t>
            </a:r>
            <a:r>
              <a:rPr lang="en-US" sz="3200" b="1" dirty="0">
                <a:solidFill>
                  <a:srgbClr val="4D4D4D"/>
                </a:solidFill>
              </a:rPr>
              <a:t> de </a:t>
            </a:r>
            <a:r>
              <a:rPr lang="en-US" sz="3200" b="1" dirty="0" err="1">
                <a:solidFill>
                  <a:srgbClr val="4D4D4D"/>
                </a:solidFill>
              </a:rPr>
              <a:t>l’amelioration</a:t>
            </a:r>
            <a:r>
              <a:rPr lang="en-US" sz="3200" b="1" dirty="0">
                <a:solidFill>
                  <a:srgbClr val="4D4D4D"/>
                </a:solidFill>
              </a:rPr>
              <a:t> continue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62B6753-2961-4B23-A470-B06D2D8EAD03}"/>
              </a:ext>
            </a:extLst>
          </p:cNvPr>
          <p:cNvSpPr/>
          <p:nvPr/>
        </p:nvSpPr>
        <p:spPr>
          <a:xfrm>
            <a:off x="1905000" y="817563"/>
            <a:ext cx="716280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dirty="0">
                <a:solidFill>
                  <a:srgbClr val="002060"/>
                </a:solidFill>
                <a:cs typeface="Arial" panose="020B0604020202020204" pitchFamily="34" charset="0"/>
              </a:rPr>
              <a:t>Qui est immédiatement concerné?...</a:t>
            </a:r>
          </a:p>
          <a:p>
            <a:pPr algn="just"/>
            <a:endParaRPr lang="fr-FR" dirty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cs typeface="Arial" panose="020B0604020202020204" pitchFamily="34" charset="0"/>
              </a:rPr>
              <a:t>L’équipe projet + les autres collaborateurs qui travaillent sur le processus, et leur manager</a:t>
            </a:r>
          </a:p>
          <a:p>
            <a:pPr algn="just"/>
            <a:endParaRPr lang="fr-FR" dirty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cs typeface="Arial" panose="020B0604020202020204" pitchFamily="34" charset="0"/>
              </a:rPr>
              <a:t>Rôle clé des managers d’équipes opérationnelles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cs typeface="Arial" panose="020B0604020202020204" pitchFamily="34" charset="0"/>
              </a:rPr>
              <a:t>Formation de base pour tous</a:t>
            </a:r>
          </a:p>
          <a:p>
            <a:pPr algn="just"/>
            <a:endParaRPr lang="fr-FR" dirty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algn="just"/>
            <a:endParaRPr lang="fr-FR" dirty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cs typeface="Arial" panose="020B0604020202020204" pitchFamily="34" charset="0"/>
              </a:rPr>
              <a:t>L’amélioration continue met en </a:t>
            </a:r>
            <a:r>
              <a:rPr lang="fr-FR" dirty="0" err="1">
                <a:solidFill>
                  <a:srgbClr val="002060"/>
                </a:solidFill>
                <a:cs typeface="Arial" panose="020B0604020202020204" pitchFamily="34" charset="0"/>
              </a:rPr>
              <a:t>oeuvre</a:t>
            </a:r>
            <a:r>
              <a:rPr lang="fr-FR" dirty="0">
                <a:solidFill>
                  <a:srgbClr val="002060"/>
                </a:solidFill>
                <a:cs typeface="Arial" panose="020B0604020202020204" pitchFamily="34" charset="0"/>
              </a:rPr>
              <a:t> au quotidien beaucoup des concepts déjà vus au cours durant notre formation.</a:t>
            </a:r>
          </a:p>
          <a:p>
            <a:pPr algn="just"/>
            <a:r>
              <a:rPr lang="fr-FR" dirty="0">
                <a:solidFill>
                  <a:srgbClr val="002060"/>
                </a:solidFill>
                <a:cs typeface="Arial" panose="020B0604020202020204" pitchFamily="34" charset="0"/>
                <a:sym typeface="Wingdings" panose="05000000000000000000" pitchFamily="2" charset="2"/>
              </a:rPr>
              <a:t>     </a:t>
            </a:r>
            <a:r>
              <a:rPr lang="fr-FR" dirty="0">
                <a:solidFill>
                  <a:srgbClr val="002060"/>
                </a:solidFill>
                <a:cs typeface="Arial" panose="020B0604020202020204" pitchFamily="34" charset="0"/>
              </a:rPr>
              <a:t> les pages suivantes apportent quelques rappels des principaux.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420F806-5E24-48F8-BD73-99EB52CC8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5500" y="1981200"/>
            <a:ext cx="6781800" cy="25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203164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Définition</a:t>
            </a:r>
            <a:r>
              <a:rPr lang="en-US" sz="3200" b="1" dirty="0">
                <a:solidFill>
                  <a:srgbClr val="4D4D4D"/>
                </a:solidFill>
              </a:rPr>
              <a:t> de </a:t>
            </a:r>
            <a:r>
              <a:rPr lang="en-US" sz="3200" b="1" dirty="0" err="1">
                <a:solidFill>
                  <a:srgbClr val="4D4D4D"/>
                </a:solidFill>
              </a:rPr>
              <a:t>l’amelioration</a:t>
            </a:r>
            <a:r>
              <a:rPr lang="en-US" sz="3200" b="1" dirty="0">
                <a:solidFill>
                  <a:srgbClr val="4D4D4D"/>
                </a:solidFill>
              </a:rPr>
              <a:t> continue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E85629-C5AA-4A5C-AAFF-6F792A026281}"/>
              </a:ext>
            </a:extLst>
          </p:cNvPr>
          <p:cNvSpPr/>
          <p:nvPr/>
        </p:nvSpPr>
        <p:spPr>
          <a:xfrm>
            <a:off x="1905000" y="792163"/>
            <a:ext cx="7086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b="1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Rappel: La culture Lean</a:t>
            </a: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1.Résoudre les problèmes au niveau du terrain, dès qu’ils apparaissent, en associant les fournisseurs et les clients du processus</a:t>
            </a: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2.Améliorer sans cesse le processus (le standard) fait partie du travail de chacun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1328D14-5036-4846-98B5-4F726E98E2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1" y="2362200"/>
            <a:ext cx="71628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904893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Définition</a:t>
            </a:r>
            <a:r>
              <a:rPr lang="en-US" sz="3200" b="1" dirty="0">
                <a:solidFill>
                  <a:srgbClr val="4D4D4D"/>
                </a:solidFill>
              </a:rPr>
              <a:t> de </a:t>
            </a:r>
            <a:r>
              <a:rPr lang="en-US" sz="3200" b="1" dirty="0" err="1">
                <a:solidFill>
                  <a:srgbClr val="4D4D4D"/>
                </a:solidFill>
              </a:rPr>
              <a:t>l’amelioration</a:t>
            </a:r>
            <a:r>
              <a:rPr lang="en-US" sz="3200" b="1" dirty="0">
                <a:solidFill>
                  <a:srgbClr val="4D4D4D"/>
                </a:solidFill>
              </a:rPr>
              <a:t> continue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23A34B-AAD5-4774-A1D5-08BB26F02728}"/>
              </a:ext>
            </a:extLst>
          </p:cNvPr>
          <p:cNvSpPr/>
          <p:nvPr/>
        </p:nvSpPr>
        <p:spPr>
          <a:xfrm>
            <a:off x="1981200" y="801399"/>
            <a:ext cx="7086600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fr-FR" b="1" dirty="0">
                <a:solidFill>
                  <a:srgbClr val="002060"/>
                </a:solidFill>
              </a:rPr>
              <a:t>Rappel: La mission de chacun dans l’entreprise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Selon le diagramme de </a:t>
            </a:r>
            <a:r>
              <a:rPr lang="fr-FR" dirty="0" err="1">
                <a:solidFill>
                  <a:srgbClr val="002060"/>
                </a:solidFill>
              </a:rPr>
              <a:t>Nemoto</a:t>
            </a:r>
            <a:r>
              <a:rPr lang="fr-FR" dirty="0">
                <a:solidFill>
                  <a:srgbClr val="002060"/>
                </a:solidFill>
              </a:rPr>
              <a:t>, la mission des opérateurs et collaborateurs est double: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respecter les consignes de travail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améliorer les standards existants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lvl="1"/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progrès permanent s’obtient par l’appropriation de la démarche par les collaborateurs: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En les aidant à voir le processus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En leur apprenant à identifier les problèmes et à les résoudre par eux-mêmes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En donnant plus de responsabilité aux opérateurs terrain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algn="just"/>
            <a:r>
              <a:rPr lang="fr-FR" dirty="0">
                <a:solidFill>
                  <a:srgbClr val="002060"/>
                </a:solidFill>
                <a:sym typeface="Wingdings" panose="05000000000000000000" pitchFamily="2" charset="2"/>
              </a:rPr>
              <a:t>              </a:t>
            </a:r>
            <a:r>
              <a:rPr lang="fr-FR" b="1" dirty="0">
                <a:solidFill>
                  <a:srgbClr val="002060"/>
                </a:solidFill>
                <a:sym typeface="Wingdings" panose="05000000000000000000" pitchFamily="2" charset="2"/>
              </a:rPr>
              <a:t> </a:t>
            </a:r>
            <a:r>
              <a:rPr lang="fr-FR" b="1" dirty="0">
                <a:solidFill>
                  <a:srgbClr val="002060"/>
                </a:solidFill>
              </a:rPr>
              <a:t>Apprentissage + responsabilité = autonomie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0B7EE31-F084-4BCE-B7FE-F3F1E0C922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00" y="2819400"/>
            <a:ext cx="3457575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733777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Définition</a:t>
            </a:r>
            <a:r>
              <a:rPr lang="en-US" sz="3200" b="1" dirty="0">
                <a:solidFill>
                  <a:srgbClr val="4D4D4D"/>
                </a:solidFill>
              </a:rPr>
              <a:t> de </a:t>
            </a:r>
            <a:r>
              <a:rPr lang="en-US" sz="3200" b="1" dirty="0" err="1">
                <a:solidFill>
                  <a:srgbClr val="4D4D4D"/>
                </a:solidFill>
              </a:rPr>
              <a:t>l’amelioration</a:t>
            </a:r>
            <a:r>
              <a:rPr lang="en-US" sz="3200" b="1" dirty="0">
                <a:solidFill>
                  <a:srgbClr val="4D4D4D"/>
                </a:solidFill>
              </a:rPr>
              <a:t> continue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3D36D56-C743-444D-813B-FED8B44BE520}"/>
              </a:ext>
            </a:extLst>
          </p:cNvPr>
          <p:cNvSpPr/>
          <p:nvPr/>
        </p:nvSpPr>
        <p:spPr>
          <a:xfrm>
            <a:off x="1905000" y="685800"/>
            <a:ext cx="7162800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just"/>
            <a:r>
              <a:rPr lang="fr-FR" b="1" dirty="0">
                <a:solidFill>
                  <a:srgbClr val="002060"/>
                </a:solidFill>
              </a:rPr>
              <a:t>Rappel: Le rôle des standards</a:t>
            </a:r>
          </a:p>
          <a:p>
            <a:pPr algn="just"/>
            <a:endParaRPr lang="fr-FR" b="1" dirty="0">
              <a:solidFill>
                <a:srgbClr val="002060"/>
              </a:solidFill>
            </a:endParaRPr>
          </a:p>
          <a:p>
            <a:pPr algn="just"/>
            <a:endParaRPr lang="fr-FR" b="1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mise à jour des standards officialise une amélioration, en imposant une nouvelle référence à l’équipe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Sans mise à jour des standards, les performances ont tendance à dériver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907BE73-B06A-45D0-AA5A-8A2362D128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3405909"/>
            <a:ext cx="7315200" cy="3375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710618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Définition</a:t>
            </a:r>
            <a:r>
              <a:rPr lang="en-US" sz="3200" b="1" dirty="0">
                <a:solidFill>
                  <a:srgbClr val="4D4D4D"/>
                </a:solidFill>
              </a:rPr>
              <a:t> de </a:t>
            </a:r>
            <a:r>
              <a:rPr lang="en-US" sz="3200" b="1" dirty="0" err="1">
                <a:solidFill>
                  <a:srgbClr val="4D4D4D"/>
                </a:solidFill>
              </a:rPr>
              <a:t>l’amelioration</a:t>
            </a:r>
            <a:r>
              <a:rPr lang="en-US" sz="3200" b="1" dirty="0">
                <a:solidFill>
                  <a:srgbClr val="4D4D4D"/>
                </a:solidFill>
              </a:rPr>
              <a:t> continue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A872DF5-0538-475F-8F94-E8D5FBD235F8}"/>
              </a:ext>
            </a:extLst>
          </p:cNvPr>
          <p:cNvSpPr/>
          <p:nvPr/>
        </p:nvSpPr>
        <p:spPr>
          <a:xfrm>
            <a:off x="1981200" y="533400"/>
            <a:ext cx="7086600" cy="5847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Rappel: Le concept Kaizen</a:t>
            </a:r>
          </a:p>
          <a:p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Le «kaizen» est le chantier d’amélioration continue par excellence.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Principes</a:t>
            </a:r>
            <a:r>
              <a:rPr lang="fr-FR" dirty="0">
                <a:solidFill>
                  <a:srgbClr val="002060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Les idées viennent du terrain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recherche des solutions est faite par les équipes travaillant dans le processus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Les solutions sont testées, puis standardisées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droit à l’erreur existe</a:t>
            </a:r>
          </a:p>
          <a:p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Avantages</a:t>
            </a:r>
            <a:r>
              <a:rPr lang="fr-FR" dirty="0">
                <a:solidFill>
                  <a:srgbClr val="002060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Participation / implication / motivation / appropriation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Des outils simples, standardisés, qui permettent d’aller vite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Démarche structurée: Modèle PDCA, Rapport A3 RSP</a:t>
            </a:r>
          </a:p>
          <a:p>
            <a:pPr lvl="1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Le Kaizen peut commencer avec un chantier «5S»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52BFA53-BEF6-4722-A170-72B66BDF2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0325" y="3392055"/>
            <a:ext cx="2657475" cy="1408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893473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Définition</a:t>
            </a:r>
            <a:r>
              <a:rPr lang="en-US" sz="3200" b="1" dirty="0">
                <a:solidFill>
                  <a:srgbClr val="4D4D4D"/>
                </a:solidFill>
              </a:rPr>
              <a:t> de </a:t>
            </a:r>
            <a:r>
              <a:rPr lang="en-US" sz="3200" b="1" dirty="0" err="1">
                <a:solidFill>
                  <a:srgbClr val="4D4D4D"/>
                </a:solidFill>
              </a:rPr>
              <a:t>l’amelioration</a:t>
            </a:r>
            <a:r>
              <a:rPr lang="en-US" sz="3200" b="1" dirty="0">
                <a:solidFill>
                  <a:srgbClr val="4D4D4D"/>
                </a:solidFill>
              </a:rPr>
              <a:t> continue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A872DF5-0538-475F-8F94-E8D5FBD235F8}"/>
              </a:ext>
            </a:extLst>
          </p:cNvPr>
          <p:cNvSpPr/>
          <p:nvPr/>
        </p:nvSpPr>
        <p:spPr>
          <a:xfrm>
            <a:off x="1981200" y="533400"/>
            <a:ext cx="708660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Rappel: Le chantier 5S</a:t>
            </a:r>
          </a:p>
          <a:p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333EC3A-9EF2-4FBD-996C-CB41D9753999}"/>
              </a:ext>
            </a:extLst>
          </p:cNvPr>
          <p:cNvSpPr/>
          <p:nvPr/>
        </p:nvSpPr>
        <p:spPr>
          <a:xfrm>
            <a:off x="1981200" y="1143000"/>
            <a:ext cx="70866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Technique de gestion japonaise visant à l'amélioration continue des tâches effectuées dans les entreprises. elle tire son appellation de la première lettre de chacune de cinq opérations constituant autant de mots d'ordre ou principes simples: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dirty="0" err="1">
                <a:solidFill>
                  <a:srgbClr val="002060"/>
                </a:solidFill>
              </a:rPr>
              <a:t>Seiri</a:t>
            </a:r>
            <a:r>
              <a:rPr lang="fr-FR" dirty="0">
                <a:solidFill>
                  <a:srgbClr val="002060"/>
                </a:solidFill>
              </a:rPr>
              <a:t> : supprimer l'inutile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dirty="0" err="1">
                <a:solidFill>
                  <a:srgbClr val="002060"/>
                </a:solidFill>
              </a:rPr>
              <a:t>Seiton</a:t>
            </a:r>
            <a:r>
              <a:rPr lang="fr-FR" dirty="0">
                <a:solidFill>
                  <a:srgbClr val="002060"/>
                </a:solidFill>
              </a:rPr>
              <a:t> : situer les choses 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dirty="0" err="1">
                <a:solidFill>
                  <a:srgbClr val="002060"/>
                </a:solidFill>
              </a:rPr>
              <a:t>Seiso</a:t>
            </a:r>
            <a:r>
              <a:rPr lang="fr-FR" dirty="0">
                <a:solidFill>
                  <a:srgbClr val="002060"/>
                </a:solidFill>
              </a:rPr>
              <a:t> : (faire) scintiller 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dirty="0" err="1">
                <a:solidFill>
                  <a:srgbClr val="002060"/>
                </a:solidFill>
              </a:rPr>
              <a:t>Seiketsu</a:t>
            </a:r>
            <a:r>
              <a:rPr lang="fr-FR" dirty="0">
                <a:solidFill>
                  <a:srgbClr val="002060"/>
                </a:solidFill>
              </a:rPr>
              <a:t> : standardiser les règles 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dirty="0" err="1">
                <a:solidFill>
                  <a:srgbClr val="002060"/>
                </a:solidFill>
              </a:rPr>
              <a:t>Shitsuke</a:t>
            </a:r>
            <a:r>
              <a:rPr lang="fr-FR" dirty="0">
                <a:solidFill>
                  <a:srgbClr val="002060"/>
                </a:solidFill>
              </a:rPr>
              <a:t> : suivre et progresser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Remarque</a:t>
            </a:r>
            <a:r>
              <a:rPr lang="fr-FR" dirty="0">
                <a:solidFill>
                  <a:srgbClr val="002060"/>
                </a:solidFill>
              </a:rPr>
              <a:t>: Cette démarche est parfois traduite en français par le mot </a:t>
            </a:r>
            <a:r>
              <a:rPr lang="fr-FR" b="1" dirty="0">
                <a:solidFill>
                  <a:srgbClr val="002060"/>
                </a:solidFill>
              </a:rPr>
              <a:t>ORDRE</a:t>
            </a:r>
            <a:r>
              <a:rPr lang="fr-FR" dirty="0">
                <a:solidFill>
                  <a:srgbClr val="002060"/>
                </a:solidFill>
              </a:rPr>
              <a:t> qui signifie :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O</a:t>
            </a:r>
            <a:r>
              <a:rPr lang="fr-FR" dirty="0">
                <a:solidFill>
                  <a:srgbClr val="002060"/>
                </a:solidFill>
              </a:rPr>
              <a:t>rdonner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R</a:t>
            </a:r>
            <a:r>
              <a:rPr lang="fr-FR" dirty="0">
                <a:solidFill>
                  <a:srgbClr val="002060"/>
                </a:solidFill>
              </a:rPr>
              <a:t>anger 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D</a:t>
            </a:r>
            <a:r>
              <a:rPr lang="fr-FR" dirty="0">
                <a:solidFill>
                  <a:srgbClr val="002060"/>
                </a:solidFill>
              </a:rPr>
              <a:t>époussiérer, </a:t>
            </a:r>
            <a:r>
              <a:rPr lang="fr-FR" b="1" dirty="0">
                <a:solidFill>
                  <a:srgbClr val="002060"/>
                </a:solidFill>
              </a:rPr>
              <a:t>D</a:t>
            </a:r>
            <a:r>
              <a:rPr lang="fr-FR" dirty="0">
                <a:solidFill>
                  <a:srgbClr val="002060"/>
                </a:solidFill>
              </a:rPr>
              <a:t>écouvrir des anomalies 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R</a:t>
            </a:r>
            <a:r>
              <a:rPr lang="fr-FR" dirty="0">
                <a:solidFill>
                  <a:srgbClr val="002060"/>
                </a:solidFill>
              </a:rPr>
              <a:t>endre évident 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Ê</a:t>
            </a:r>
            <a:r>
              <a:rPr lang="fr-FR" dirty="0">
                <a:solidFill>
                  <a:srgbClr val="002060"/>
                </a:solidFill>
              </a:rPr>
              <a:t>tre rigoureux</a:t>
            </a:r>
            <a:endParaRPr lang="fr-FR" b="0" i="0" dirty="0">
              <a:solidFill>
                <a:srgbClr val="002060"/>
              </a:solidFill>
              <a:effectLst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957F932-3378-4691-A5CC-D49AE00240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200" y="2209800"/>
            <a:ext cx="3171825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35243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Stratégie</a:t>
            </a:r>
            <a:r>
              <a:rPr lang="en-US" sz="3200" b="1" dirty="0">
                <a:solidFill>
                  <a:srgbClr val="4D4D4D"/>
                </a:solidFill>
              </a:rPr>
              <a:t> et mise </a:t>
            </a:r>
            <a:r>
              <a:rPr lang="en-US" sz="3200" b="1" dirty="0" err="1">
                <a:solidFill>
                  <a:srgbClr val="4D4D4D"/>
                </a:solidFill>
              </a:rPr>
              <a:t>en</a:t>
            </a:r>
            <a:r>
              <a:rPr lang="en-US" sz="3200" b="1" dirty="0">
                <a:solidFill>
                  <a:srgbClr val="4D4D4D"/>
                </a:solidFill>
              </a:rPr>
              <a:t> oeuvre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C50E19-754D-48C1-91CC-8FE10D28ADE3}"/>
              </a:ext>
            </a:extLst>
          </p:cNvPr>
          <p:cNvSpPr/>
          <p:nvPr/>
        </p:nvSpPr>
        <p:spPr>
          <a:xfrm>
            <a:off x="1858108" y="792163"/>
            <a:ext cx="7133492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L’ Amélioration Continue est l’application au quotidien des dimensions du Lean</a:t>
            </a: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LE LEAN : un modèle à 3 dimensions, appliqué avec du «Gros Bon Sens»</a:t>
            </a: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Arial" panose="020B0604020202020204" pitchFamily="34" charset="0"/>
              </a:rPr>
              <a:t>Des concepts et des techniques (1)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sz="1600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Arial" panose="020B0604020202020204" pitchFamily="34" charset="0"/>
              </a:rPr>
              <a:t>Des principes de management (2)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sz="1600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Arial" panose="020B0604020202020204" pitchFamily="34" charset="0"/>
              </a:rPr>
              <a:t>Des comportements et des attitudes (3)</a:t>
            </a:r>
          </a:p>
          <a:p>
            <a:pPr lvl="1" algn="just"/>
            <a:endParaRPr lang="fr-FR" sz="1600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sz="1600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sz="1600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sz="1600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sz="1600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lvl="1" algn="just"/>
            <a:endParaRPr lang="fr-FR" sz="1600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sz="1600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Ces 3 dimensions doivent être déployées ensemble!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7F5F295-595A-4C52-B529-14C012D19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600" y="1957387"/>
            <a:ext cx="2743200" cy="294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7319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239000" cy="715963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solidFill>
                  <a:srgbClr val="4D4D4D"/>
                </a:solidFill>
              </a:rPr>
              <a:t>B- Les principes du Lean Management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98ADD26-0A73-475C-938B-4C296D185521}"/>
              </a:ext>
            </a:extLst>
          </p:cNvPr>
          <p:cNvSpPr txBox="1"/>
          <p:nvPr/>
        </p:nvSpPr>
        <p:spPr>
          <a:xfrm>
            <a:off x="1828800" y="944563"/>
            <a:ext cx="72390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accent6"/>
                </a:solidFill>
              </a:rPr>
              <a:t>2- Les processus: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>
              <a:solidFill>
                <a:schemeClr val="accent6"/>
              </a:solidFill>
            </a:endParaRPr>
          </a:p>
          <a:p>
            <a:pPr algn="ctr"/>
            <a:r>
              <a:rPr lang="fr-FR" b="1" dirty="0">
                <a:solidFill>
                  <a:srgbClr val="00B050"/>
                </a:solidFill>
              </a:rPr>
              <a:t> Les bons process donneront les bons résultats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accent6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b="1" u="sng" dirty="0">
                <a:solidFill>
                  <a:schemeClr val="accent6"/>
                </a:solidFill>
              </a:rPr>
              <a:t>Principe 2</a:t>
            </a:r>
            <a:r>
              <a:rPr lang="fr-FR" b="1" dirty="0">
                <a:solidFill>
                  <a:schemeClr val="accent6"/>
                </a:solidFill>
              </a:rPr>
              <a:t>: </a:t>
            </a:r>
            <a:r>
              <a:rPr lang="fr-FR" dirty="0">
                <a:solidFill>
                  <a:schemeClr val="accent6"/>
                </a:solidFill>
              </a:rPr>
              <a:t>Fluidité 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70C0"/>
                </a:solidFill>
              </a:rPr>
              <a:t>Créer un flux de processus continu permettant de remonter les problèmes efficacement</a:t>
            </a:r>
          </a:p>
          <a:p>
            <a:pPr lvl="2"/>
            <a:endParaRPr lang="fr-FR" dirty="0">
              <a:solidFill>
                <a:schemeClr val="accent6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b="1" u="sng" dirty="0">
                <a:solidFill>
                  <a:schemeClr val="accent6"/>
                </a:solidFill>
              </a:rPr>
              <a:t>Principe 3</a:t>
            </a:r>
            <a:r>
              <a:rPr lang="fr-FR" b="1" dirty="0">
                <a:solidFill>
                  <a:schemeClr val="accent6"/>
                </a:solidFill>
              </a:rPr>
              <a:t>: </a:t>
            </a:r>
            <a:r>
              <a:rPr lang="fr-FR" dirty="0">
                <a:solidFill>
                  <a:schemeClr val="accent6"/>
                </a:solidFill>
              </a:rPr>
              <a:t>Flux tirés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70C0"/>
                </a:solidFill>
              </a:rPr>
              <a:t>Utiliser le flux tiré pour éviter la surproduction</a:t>
            </a:r>
          </a:p>
          <a:p>
            <a:pPr lvl="2"/>
            <a:endParaRPr lang="fr-FR" dirty="0">
              <a:solidFill>
                <a:schemeClr val="accent6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b="1" u="sng" dirty="0">
                <a:solidFill>
                  <a:schemeClr val="accent6"/>
                </a:solidFill>
              </a:rPr>
              <a:t>Principe 4</a:t>
            </a:r>
            <a:r>
              <a:rPr lang="fr-FR" b="1" dirty="0">
                <a:solidFill>
                  <a:schemeClr val="accent6"/>
                </a:solidFill>
              </a:rPr>
              <a:t>: </a:t>
            </a:r>
            <a:r>
              <a:rPr lang="fr-FR" dirty="0">
                <a:solidFill>
                  <a:schemeClr val="accent6"/>
                </a:solidFill>
              </a:rPr>
              <a:t>Production constante et lissée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70C0"/>
                </a:solidFill>
              </a:rPr>
              <a:t>Niveler la charge de travail</a:t>
            </a:r>
          </a:p>
        </p:txBody>
      </p:sp>
    </p:spTree>
    <p:extLst>
      <p:ext uri="{BB962C8B-B14F-4D97-AF65-F5344CB8AC3E}">
        <p14:creationId xmlns:p14="http://schemas.microsoft.com/office/powerpoint/2010/main" val="1407305539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Stratégie</a:t>
            </a:r>
            <a:r>
              <a:rPr lang="en-US" sz="3200" b="1" dirty="0">
                <a:solidFill>
                  <a:srgbClr val="4D4D4D"/>
                </a:solidFill>
              </a:rPr>
              <a:t> et mise </a:t>
            </a:r>
            <a:r>
              <a:rPr lang="en-US" sz="3200" b="1" dirty="0" err="1">
                <a:solidFill>
                  <a:srgbClr val="4D4D4D"/>
                </a:solidFill>
              </a:rPr>
              <a:t>en</a:t>
            </a:r>
            <a:r>
              <a:rPr lang="en-US" sz="3200" b="1" dirty="0">
                <a:solidFill>
                  <a:srgbClr val="4D4D4D"/>
                </a:solidFill>
              </a:rPr>
              <a:t> oeuvre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7C0189-43BC-4912-AFAB-B8C3685D4F7C}"/>
              </a:ext>
            </a:extLst>
          </p:cNvPr>
          <p:cNvSpPr/>
          <p:nvPr/>
        </p:nvSpPr>
        <p:spPr>
          <a:xfrm>
            <a:off x="1866900" y="889843"/>
            <a:ext cx="723900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Quelle stratégie adopter?... 2 étapes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u="sng" dirty="0">
                <a:solidFill>
                  <a:srgbClr val="002060"/>
                </a:solidFill>
              </a:rPr>
              <a:t>Etape 1</a:t>
            </a:r>
            <a:r>
              <a:rPr lang="fr-FR" b="1" dirty="0">
                <a:solidFill>
                  <a:srgbClr val="002060"/>
                </a:solidFill>
              </a:rPr>
              <a:t>: Les «briques de base»: Construire les aptitudes des équipes, pour: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b="1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Développer l’appropriation de la démarche 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Assurer les fondements du succès: aptitudes, discipline, outils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Compléter la formation de base de tous les employés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Implanter la pratique de quelques outils simples. Exemples:</a:t>
            </a:r>
          </a:p>
          <a:p>
            <a:pPr marL="1657350" lvl="3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Indicateurs de performance et Management Visuel</a:t>
            </a:r>
          </a:p>
          <a:p>
            <a:pPr marL="1657350" lvl="3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Point 5’</a:t>
            </a:r>
          </a:p>
          <a:p>
            <a:pPr marL="1657350" lvl="3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PDCA</a:t>
            </a:r>
          </a:p>
          <a:p>
            <a:pPr marL="1657350" lvl="3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Rapport A3 (résolution de problèmes)</a:t>
            </a:r>
          </a:p>
          <a:p>
            <a:pPr marL="1657350" lvl="3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Travailler d’abord sur quelques processus, qui serviront de «vitrine»</a:t>
            </a:r>
          </a:p>
          <a:p>
            <a:pPr lvl="1"/>
            <a:endParaRPr lang="fr-FR" dirty="0">
              <a:solidFill>
                <a:srgbClr val="002060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75D249F-38A2-422D-B0BF-8CD9CAE4DE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7100" y="1828800"/>
            <a:ext cx="1323975" cy="100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460176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Stratégie</a:t>
            </a:r>
            <a:r>
              <a:rPr lang="en-US" sz="3200" b="1" dirty="0">
                <a:solidFill>
                  <a:srgbClr val="4D4D4D"/>
                </a:solidFill>
              </a:rPr>
              <a:t> et mise </a:t>
            </a:r>
            <a:r>
              <a:rPr lang="en-US" sz="3200" b="1" dirty="0" err="1">
                <a:solidFill>
                  <a:srgbClr val="4D4D4D"/>
                </a:solidFill>
              </a:rPr>
              <a:t>en</a:t>
            </a:r>
            <a:r>
              <a:rPr lang="en-US" sz="3200" b="1" dirty="0">
                <a:solidFill>
                  <a:srgbClr val="4D4D4D"/>
                </a:solidFill>
              </a:rPr>
              <a:t> oeuvre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7C0189-43BC-4912-AFAB-B8C3685D4F7C}"/>
              </a:ext>
            </a:extLst>
          </p:cNvPr>
          <p:cNvSpPr/>
          <p:nvPr/>
        </p:nvSpPr>
        <p:spPr>
          <a:xfrm>
            <a:off x="1866900" y="889843"/>
            <a:ext cx="74295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Quelle stratégie adopter?... 2 étapes</a:t>
            </a:r>
          </a:p>
          <a:p>
            <a:pPr lvl="1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u="sng" dirty="0">
                <a:solidFill>
                  <a:srgbClr val="002060"/>
                </a:solidFill>
              </a:rPr>
              <a:t>Etape 2</a:t>
            </a:r>
            <a:r>
              <a:rPr lang="fr-FR" b="1" dirty="0">
                <a:solidFill>
                  <a:srgbClr val="002060"/>
                </a:solidFill>
              </a:rPr>
              <a:t>: La maturité: déployer les principes et les outils de l’ A-C, intégrer ces pratiques dans l’organisation de l’entreprise: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Formation des Experts internes (Lean Expert, BB)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Croisement de la démarche avec les objectifs annuels (HOSHIN)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Ajustement de l’organisation aux nouveau modes de fonctionnement</a:t>
            </a:r>
          </a:p>
          <a:p>
            <a:pPr lvl="1"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Création du référentiel du système (Ex: TPS)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B8A7DBD1-C5D6-4DC7-B951-59DC416CF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1400" y="3810000"/>
            <a:ext cx="1352550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498599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Stratégie</a:t>
            </a:r>
            <a:r>
              <a:rPr lang="en-US" sz="3200" b="1" dirty="0">
                <a:solidFill>
                  <a:srgbClr val="4D4D4D"/>
                </a:solidFill>
              </a:rPr>
              <a:t> et mise </a:t>
            </a:r>
            <a:r>
              <a:rPr lang="en-US" sz="3200" b="1" dirty="0" err="1">
                <a:solidFill>
                  <a:srgbClr val="4D4D4D"/>
                </a:solidFill>
              </a:rPr>
              <a:t>en</a:t>
            </a:r>
            <a:r>
              <a:rPr lang="en-US" sz="3200" b="1" dirty="0">
                <a:solidFill>
                  <a:srgbClr val="4D4D4D"/>
                </a:solidFill>
              </a:rPr>
              <a:t> oeuvre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84C8E0-570C-42C0-9D9D-ED55ED09CA46}"/>
              </a:ext>
            </a:extLst>
          </p:cNvPr>
          <p:cNvSpPr/>
          <p:nvPr/>
        </p:nvSpPr>
        <p:spPr>
          <a:xfrm>
            <a:off x="1905000" y="792163"/>
            <a:ext cx="70866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1ère étape: les briques de base -Comment faire, concrètement?... </a:t>
            </a:r>
          </a:p>
          <a:p>
            <a:endParaRPr lang="fr-FR" b="1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Expliquer la démarche: collaborateurs et managers</a:t>
            </a:r>
            <a:r>
              <a:rPr lang="fr-FR" dirty="0">
                <a:solidFill>
                  <a:srgbClr val="002060"/>
                </a:solidFill>
              </a:rPr>
              <a:t>: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Former les collaborateurs: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Qui sont nos clients? 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VA? 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Quoi mesurer? 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Quels objectifs?...</a:t>
            </a:r>
          </a:p>
          <a:p>
            <a:pPr lvl="2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Sensibiliser les managers de proximité: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Que signifie amélioration continue? 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Quels standards de management? 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Indicateurs? Participation?</a:t>
            </a:r>
          </a:p>
          <a:p>
            <a:pPr lvl="2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Mettre en place le management visuel et les indicateurs d’équipe</a:t>
            </a:r>
          </a:p>
          <a:p>
            <a:pPr algn="just"/>
            <a:endParaRPr lang="fr-FR" u="sng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Impliquer les collaborateurs</a:t>
            </a:r>
            <a:r>
              <a:rPr lang="fr-FR" dirty="0">
                <a:solidFill>
                  <a:srgbClr val="002060"/>
                </a:solidFill>
              </a:rPr>
              <a:t>: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Démarrer les tournée terrain et les Point 5’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résolution de problème d’équipe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Quelques chantiers«5s»</a:t>
            </a:r>
          </a:p>
          <a:p>
            <a:endParaRPr lang="fr-FR" dirty="0">
              <a:solidFill>
                <a:srgbClr val="002060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71FD4DD-F4AB-4621-AE8F-37DD95118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0" y="1905000"/>
            <a:ext cx="3409950" cy="168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350896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Stratégie</a:t>
            </a:r>
            <a:r>
              <a:rPr lang="en-US" sz="3200" b="1" dirty="0">
                <a:solidFill>
                  <a:srgbClr val="4D4D4D"/>
                </a:solidFill>
              </a:rPr>
              <a:t> et mise </a:t>
            </a:r>
            <a:r>
              <a:rPr lang="en-US" sz="3200" b="1" dirty="0" err="1">
                <a:solidFill>
                  <a:srgbClr val="4D4D4D"/>
                </a:solidFill>
              </a:rPr>
              <a:t>en</a:t>
            </a:r>
            <a:r>
              <a:rPr lang="en-US" sz="3200" b="1" dirty="0">
                <a:solidFill>
                  <a:srgbClr val="4D4D4D"/>
                </a:solidFill>
              </a:rPr>
              <a:t> oeuvre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84C8E0-570C-42C0-9D9D-ED55ED09CA46}"/>
              </a:ext>
            </a:extLst>
          </p:cNvPr>
          <p:cNvSpPr/>
          <p:nvPr/>
        </p:nvSpPr>
        <p:spPr>
          <a:xfrm>
            <a:off x="1905000" y="990600"/>
            <a:ext cx="7086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1ère étape: les briques de base -Comment faire, concrètement?... 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Responsabiliser les collaborateurs</a:t>
            </a:r>
            <a:r>
              <a:rPr lang="fr-FR" dirty="0">
                <a:solidFill>
                  <a:srgbClr val="002060"/>
                </a:solidFill>
              </a:rPr>
              <a:t>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Par des réunion d’amélioration continue programmées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Mise en place de chantiers kaizen / standards de travail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Par la délégation / le déploiement des objectifs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Par des actions de reconnaissance des résultats obtenus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Assurer la cohérence de l’ensemble</a:t>
            </a:r>
            <a:r>
              <a:rPr lang="fr-FR" dirty="0">
                <a:solidFill>
                  <a:srgbClr val="002060"/>
                </a:solidFill>
              </a:rPr>
              <a:t>: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Rôle des managers: animer la démarche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045453A-63C1-4A6B-8900-5F06A8A94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2098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094662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Stratégie</a:t>
            </a:r>
            <a:r>
              <a:rPr lang="en-US" sz="3200" b="1" dirty="0">
                <a:solidFill>
                  <a:srgbClr val="4D4D4D"/>
                </a:solidFill>
              </a:rPr>
              <a:t> et mise </a:t>
            </a:r>
            <a:r>
              <a:rPr lang="en-US" sz="3200" b="1" dirty="0" err="1">
                <a:solidFill>
                  <a:srgbClr val="4D4D4D"/>
                </a:solidFill>
              </a:rPr>
              <a:t>en</a:t>
            </a:r>
            <a:r>
              <a:rPr lang="en-US" sz="3200" b="1" dirty="0">
                <a:solidFill>
                  <a:srgbClr val="4D4D4D"/>
                </a:solidFill>
              </a:rPr>
              <a:t> oeuvre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7737F5D-0613-4FA6-982E-20E9EBA3FC7A}"/>
              </a:ext>
            </a:extLst>
          </p:cNvPr>
          <p:cNvSpPr/>
          <p:nvPr/>
        </p:nvSpPr>
        <p:spPr>
          <a:xfrm>
            <a:off x="1828800" y="685800"/>
            <a:ext cx="723900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Comment faire, concrètement?... 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r>
              <a:rPr lang="fr-FR" b="1" dirty="0">
                <a:solidFill>
                  <a:srgbClr val="002060"/>
                </a:solidFill>
              </a:rPr>
              <a:t>1- Former les collaborateurs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Pour les collaborateurs du processus n’ayant reçu aucune formation Lean: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Session de formation «light» aux principes de base (1/2 journée). Animation: Manager, ou GB/BB interne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Pour tous les acteurs du processus: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Session de rappel sur les outils spécifiques de l’ Amélioration Continue (1/2 journée)Animation: Expert interne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Contenu: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Principes de base du Lean, «voir» les gaspillages, ...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Outils de résolution de problèmes, PDCA, rapport A3 …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Coaching régulier effectué par le manager d’équipe: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Au cours des réunions de Management Visuel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Au cours des visites terrain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Au cours des entretiens individuels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… Et surtout, manager par l’exemple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151E0E1-C50B-4A2B-935C-D542AB1D0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5600" y="5943600"/>
            <a:ext cx="226695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101225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Stratégie</a:t>
            </a:r>
            <a:r>
              <a:rPr lang="en-US" sz="3200" b="1" dirty="0">
                <a:solidFill>
                  <a:srgbClr val="4D4D4D"/>
                </a:solidFill>
              </a:rPr>
              <a:t> et mise </a:t>
            </a:r>
            <a:r>
              <a:rPr lang="en-US" sz="3200" b="1" dirty="0" err="1">
                <a:solidFill>
                  <a:srgbClr val="4D4D4D"/>
                </a:solidFill>
              </a:rPr>
              <a:t>en</a:t>
            </a:r>
            <a:r>
              <a:rPr lang="en-US" sz="3200" b="1" dirty="0">
                <a:solidFill>
                  <a:srgbClr val="4D4D4D"/>
                </a:solidFill>
              </a:rPr>
              <a:t> oeuvre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DC4919-6815-43AD-997A-A9DFEC57656D}"/>
              </a:ext>
            </a:extLst>
          </p:cNvPr>
          <p:cNvSpPr/>
          <p:nvPr/>
        </p:nvSpPr>
        <p:spPr>
          <a:xfrm>
            <a:off x="1828800" y="685800"/>
            <a:ext cx="73152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Comment faire, concrètement?... 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r>
              <a:rPr lang="fr-FR" b="1" dirty="0">
                <a:solidFill>
                  <a:srgbClr val="002060"/>
                </a:solidFill>
              </a:rPr>
              <a:t>2- Sensibiliser les managers de proximité et les managers intermédiaires </a:t>
            </a:r>
            <a:endParaRPr lang="fr-FR" dirty="0">
              <a:solidFill>
                <a:srgbClr val="00206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DA77555-3AEA-46BD-B423-46DD2DAD6D10}"/>
              </a:ext>
            </a:extLst>
          </p:cNvPr>
          <p:cNvSpPr/>
          <p:nvPr/>
        </p:nvSpPr>
        <p:spPr>
          <a:xfrm>
            <a:off x="1835726" y="1447800"/>
            <a:ext cx="7232073" cy="4739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Pour que le système fonctionne, ils doivent avoir une bonne connaissance des thèmes clés: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Principes de base du Lean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Standards de management</a:t>
            </a:r>
          </a:p>
          <a:p>
            <a:pPr marL="1657350" lvl="3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PDCA</a:t>
            </a:r>
          </a:p>
          <a:p>
            <a:pPr marL="1657350" lvl="3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Management de la performance</a:t>
            </a:r>
          </a:p>
          <a:p>
            <a:pPr marL="1657350" lvl="3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Rituels incontournables… </a:t>
            </a:r>
          </a:p>
          <a:p>
            <a:pPr lvl="3"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Principes du Lean Management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Rôles et missions du manager Lean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Définition du cadre de travail de l’équipe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Comportements, management par l’exemple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Temps dédié à l’Amélioration Continue…</a:t>
            </a:r>
          </a:p>
        </p:txBody>
      </p:sp>
    </p:spTree>
    <p:extLst>
      <p:ext uri="{BB962C8B-B14F-4D97-AF65-F5344CB8AC3E}">
        <p14:creationId xmlns:p14="http://schemas.microsoft.com/office/powerpoint/2010/main" val="86465430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Stratégie</a:t>
            </a:r>
            <a:r>
              <a:rPr lang="en-US" sz="3200" b="1" dirty="0">
                <a:solidFill>
                  <a:srgbClr val="4D4D4D"/>
                </a:solidFill>
              </a:rPr>
              <a:t> et mise </a:t>
            </a:r>
            <a:r>
              <a:rPr lang="en-US" sz="3200" b="1" dirty="0" err="1">
                <a:solidFill>
                  <a:srgbClr val="4D4D4D"/>
                </a:solidFill>
              </a:rPr>
              <a:t>en</a:t>
            </a:r>
            <a:r>
              <a:rPr lang="en-US" sz="3200" b="1" dirty="0">
                <a:solidFill>
                  <a:srgbClr val="4D4D4D"/>
                </a:solidFill>
              </a:rPr>
              <a:t> oeuvre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DC4919-6815-43AD-997A-A9DFEC57656D}"/>
              </a:ext>
            </a:extLst>
          </p:cNvPr>
          <p:cNvSpPr/>
          <p:nvPr/>
        </p:nvSpPr>
        <p:spPr>
          <a:xfrm>
            <a:off x="1828800" y="685800"/>
            <a:ext cx="7239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Comment faire, concrètement?... 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r>
              <a:rPr lang="fr-FR" b="1" dirty="0">
                <a:solidFill>
                  <a:srgbClr val="002060"/>
                </a:solidFill>
              </a:rPr>
              <a:t>2- Sensibiliser les managers de proximité et les managers intermédiaires</a:t>
            </a:r>
            <a:endParaRPr lang="fr-FR" dirty="0">
              <a:solidFill>
                <a:srgbClr val="00206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DA77555-3AEA-46BD-B423-46DD2DAD6D10}"/>
              </a:ext>
            </a:extLst>
          </p:cNvPr>
          <p:cNvSpPr/>
          <p:nvPr/>
        </p:nvSpPr>
        <p:spPr>
          <a:xfrm>
            <a:off x="1835726" y="1447800"/>
            <a:ext cx="723207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2"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Ils doivent définir avec leur équipe les indicateurs de performance du service (corrélés avec les objectifs opérationnels annuels)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Ils doivent pratiquer le «management par l’exemple» et pratiquer eux-mêmes les Points 5’.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Qui apporte cette formation: Experts internes (2 x ½ journée)</a:t>
            </a:r>
          </a:p>
        </p:txBody>
      </p:sp>
    </p:spTree>
    <p:extLst>
      <p:ext uri="{BB962C8B-B14F-4D97-AF65-F5344CB8AC3E}">
        <p14:creationId xmlns:p14="http://schemas.microsoft.com/office/powerpoint/2010/main" val="3413968741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Stratégie</a:t>
            </a:r>
            <a:r>
              <a:rPr lang="en-US" sz="3200" b="1" dirty="0">
                <a:solidFill>
                  <a:srgbClr val="4D4D4D"/>
                </a:solidFill>
              </a:rPr>
              <a:t> et mise </a:t>
            </a:r>
            <a:r>
              <a:rPr lang="en-US" sz="3200" b="1" dirty="0" err="1">
                <a:solidFill>
                  <a:srgbClr val="4D4D4D"/>
                </a:solidFill>
              </a:rPr>
              <a:t>en</a:t>
            </a:r>
            <a:r>
              <a:rPr lang="en-US" sz="3200" b="1" dirty="0">
                <a:solidFill>
                  <a:srgbClr val="4D4D4D"/>
                </a:solidFill>
              </a:rPr>
              <a:t> oeuvre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334925-9405-411C-9EDC-5BEEB47FA5A5}"/>
              </a:ext>
            </a:extLst>
          </p:cNvPr>
          <p:cNvSpPr/>
          <p:nvPr/>
        </p:nvSpPr>
        <p:spPr>
          <a:xfrm>
            <a:off x="1828800" y="685800"/>
            <a:ext cx="7239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Comment faire, concrètement?... 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r>
              <a:rPr lang="fr-FR" b="1" dirty="0">
                <a:solidFill>
                  <a:srgbClr val="002060"/>
                </a:solidFill>
              </a:rPr>
              <a:t>3- Assurer la cohérence de l’ensemble</a:t>
            </a:r>
            <a:endParaRPr lang="fr-FR" dirty="0">
              <a:solidFill>
                <a:srgbClr val="00206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835D985-A160-4DC1-AB32-022E157AD8F1}"/>
              </a:ext>
            </a:extLst>
          </p:cNvPr>
          <p:cNvSpPr/>
          <p:nvPr/>
        </p:nvSpPr>
        <p:spPr>
          <a:xfrm>
            <a:off x="1828800" y="1408835"/>
            <a:ext cx="6781800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C’est la cohérence d’ensemble qui apporte la synergie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C’est la responsabilité du management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succès est comme une bonne recette de cuisine: Tous les ingrédients nécessaires doivent être présents «dans la bonne proportion, mélangés et travaillés de façon correcte».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A3AD9DE-C1EA-4CCD-A4AF-77343DE593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600" y="4343400"/>
            <a:ext cx="2524125" cy="191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08618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Stratégie</a:t>
            </a:r>
            <a:r>
              <a:rPr lang="en-US" sz="3200" b="1" dirty="0">
                <a:solidFill>
                  <a:srgbClr val="4D4D4D"/>
                </a:solidFill>
              </a:rPr>
              <a:t> et mise </a:t>
            </a:r>
            <a:r>
              <a:rPr lang="en-US" sz="3200" b="1" dirty="0" err="1">
                <a:solidFill>
                  <a:srgbClr val="4D4D4D"/>
                </a:solidFill>
              </a:rPr>
              <a:t>en</a:t>
            </a:r>
            <a:r>
              <a:rPr lang="en-US" sz="3200" b="1" dirty="0">
                <a:solidFill>
                  <a:srgbClr val="4D4D4D"/>
                </a:solidFill>
              </a:rPr>
              <a:t> oeuvre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334925-9405-411C-9EDC-5BEEB47FA5A5}"/>
              </a:ext>
            </a:extLst>
          </p:cNvPr>
          <p:cNvSpPr/>
          <p:nvPr/>
        </p:nvSpPr>
        <p:spPr>
          <a:xfrm>
            <a:off x="1828800" y="685800"/>
            <a:ext cx="7239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Comment faire, concrètement?... 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r>
              <a:rPr lang="fr-FR" b="1" dirty="0">
                <a:solidFill>
                  <a:srgbClr val="002060"/>
                </a:solidFill>
              </a:rPr>
              <a:t>3- Assurer la cohérence de l’ensemble</a:t>
            </a:r>
            <a:endParaRPr lang="fr-FR" dirty="0">
              <a:solidFill>
                <a:srgbClr val="00206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835D985-A160-4DC1-AB32-022E157AD8F1}"/>
              </a:ext>
            </a:extLst>
          </p:cNvPr>
          <p:cNvSpPr/>
          <p:nvPr/>
        </p:nvSpPr>
        <p:spPr>
          <a:xfrm>
            <a:off x="1828800" y="1408835"/>
            <a:ext cx="6781800" cy="5293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succès est comme une bonne recette de cuisine: Tous les ingrédients nécessaires doivent être présents «dans la bonne proportion, mélangés et travaillés de façon correcte».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Cohérence entre la </a:t>
            </a:r>
            <a:r>
              <a:rPr lang="fr-FR" b="1" dirty="0">
                <a:solidFill>
                  <a:srgbClr val="002060"/>
                </a:solidFill>
              </a:rPr>
              <a:t>stratégie d’entreprise</a:t>
            </a:r>
            <a:r>
              <a:rPr lang="fr-FR" dirty="0">
                <a:solidFill>
                  <a:srgbClr val="002060"/>
                </a:solidFill>
              </a:rPr>
              <a:t>, les objectifs annuels, et les objectifs d’équipes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Cohérence de </a:t>
            </a:r>
            <a:r>
              <a:rPr lang="fr-FR" b="1" dirty="0">
                <a:solidFill>
                  <a:srgbClr val="002060"/>
                </a:solidFill>
              </a:rPr>
              <a:t>stratégie Lean</a:t>
            </a:r>
            <a:r>
              <a:rPr lang="fr-FR" dirty="0">
                <a:solidFill>
                  <a:srgbClr val="002060"/>
                </a:solidFill>
              </a:rPr>
              <a:t>: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satisfaction des clients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réduction des coûts 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Les risques opérationnels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1200150" lvl="2" indent="-285750" algn="just">
              <a:buFont typeface="Wingdings" panose="05000000000000000000" pitchFamily="2" charset="2"/>
              <a:buChar char="è"/>
            </a:pPr>
            <a:r>
              <a:rPr lang="fr-FR" dirty="0">
                <a:solidFill>
                  <a:srgbClr val="002060"/>
                </a:solidFill>
              </a:rPr>
              <a:t>Ces 3 objectifs sont interdépendants!</a:t>
            </a:r>
          </a:p>
          <a:p>
            <a:pPr lvl="2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Cohérence de </a:t>
            </a:r>
            <a:r>
              <a:rPr lang="fr-FR" b="1" dirty="0">
                <a:solidFill>
                  <a:srgbClr val="002060"/>
                </a:solidFill>
              </a:rPr>
              <a:t>périmètre</a:t>
            </a:r>
            <a:r>
              <a:rPr lang="fr-FR" dirty="0">
                <a:solidFill>
                  <a:srgbClr val="002060"/>
                </a:solidFill>
              </a:rPr>
              <a:t>: Les équipes de l’ensemble du processus doivent pratiquer l’Amélioration Continue, pour travailler en symbiose: Si l’un des maillons de la chaîne pratique différemment, la «mayonnaise» ne prendra pas.</a:t>
            </a:r>
          </a:p>
        </p:txBody>
      </p:sp>
    </p:spTree>
    <p:extLst>
      <p:ext uri="{BB962C8B-B14F-4D97-AF65-F5344CB8AC3E}">
        <p14:creationId xmlns:p14="http://schemas.microsoft.com/office/powerpoint/2010/main" val="2471368717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Stratégie</a:t>
            </a:r>
            <a:r>
              <a:rPr lang="en-US" sz="3200" b="1" dirty="0">
                <a:solidFill>
                  <a:srgbClr val="4D4D4D"/>
                </a:solidFill>
              </a:rPr>
              <a:t> et mise </a:t>
            </a:r>
            <a:r>
              <a:rPr lang="en-US" sz="3200" b="1" dirty="0" err="1">
                <a:solidFill>
                  <a:srgbClr val="4D4D4D"/>
                </a:solidFill>
              </a:rPr>
              <a:t>en</a:t>
            </a:r>
            <a:r>
              <a:rPr lang="en-US" sz="3200" b="1" dirty="0">
                <a:solidFill>
                  <a:srgbClr val="4D4D4D"/>
                </a:solidFill>
              </a:rPr>
              <a:t> oeuvre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E8B5B0-335A-41EF-BE89-4C6AE7E068A5}"/>
              </a:ext>
            </a:extLst>
          </p:cNvPr>
          <p:cNvSpPr/>
          <p:nvPr/>
        </p:nvSpPr>
        <p:spPr>
          <a:xfrm>
            <a:off x="1828800" y="685800"/>
            <a:ext cx="7239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Comment faire, concrètement?... 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r>
              <a:rPr lang="fr-FR" b="1" dirty="0">
                <a:solidFill>
                  <a:srgbClr val="002060"/>
                </a:solidFill>
              </a:rPr>
              <a:t>4- Animer l’amélioration continue</a:t>
            </a:r>
            <a:endParaRPr lang="fr-FR" dirty="0">
              <a:solidFill>
                <a:srgbClr val="00206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3305BE-83B9-4F7E-BCA6-12E17E713519}"/>
              </a:ext>
            </a:extLst>
          </p:cNvPr>
          <p:cNvSpPr/>
          <p:nvPr/>
        </p:nvSpPr>
        <p:spPr>
          <a:xfrm>
            <a:off x="1905000" y="1295400"/>
            <a:ext cx="6781800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fr-FR" sz="20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fr-FR" sz="2000" dirty="0">
                <a:solidFill>
                  <a:srgbClr val="002060"/>
                </a:solidFill>
              </a:rPr>
              <a:t>Animer l’Amélioration Continue, c’est la responsabilité conjointe: </a:t>
            </a:r>
          </a:p>
          <a:p>
            <a:pPr algn="just"/>
            <a:endParaRPr lang="fr-FR" sz="2000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Des managers de proximité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Des managers intermédiaires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A2B5174-DF0C-4395-8E60-2D9F8A1C3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5537" y="2438400"/>
            <a:ext cx="2066925" cy="140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602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239000" cy="715963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solidFill>
                  <a:srgbClr val="4D4D4D"/>
                </a:solidFill>
              </a:rPr>
              <a:t>B- Les principes du Lean Management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98ADD26-0A73-475C-938B-4C296D185521}"/>
              </a:ext>
            </a:extLst>
          </p:cNvPr>
          <p:cNvSpPr txBox="1"/>
          <p:nvPr/>
        </p:nvSpPr>
        <p:spPr>
          <a:xfrm>
            <a:off x="1828800" y="944563"/>
            <a:ext cx="72390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accent6"/>
                </a:solidFill>
              </a:rPr>
              <a:t>2- Les processus: </a:t>
            </a:r>
          </a:p>
          <a:p>
            <a:endParaRPr lang="fr-FR" dirty="0">
              <a:solidFill>
                <a:schemeClr val="accent6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b="1" u="sng" dirty="0">
                <a:solidFill>
                  <a:schemeClr val="accent6"/>
                </a:solidFill>
              </a:rPr>
              <a:t>Principe 5</a:t>
            </a:r>
            <a:r>
              <a:rPr lang="fr-FR" b="1" dirty="0">
                <a:solidFill>
                  <a:schemeClr val="accent6"/>
                </a:solidFill>
              </a:rPr>
              <a:t>: </a:t>
            </a:r>
            <a:r>
              <a:rPr lang="fr-FR" dirty="0">
                <a:solidFill>
                  <a:schemeClr val="accent6"/>
                </a:solidFill>
              </a:rPr>
              <a:t>Automatisation avec une touche humaine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70C0"/>
                </a:solidFill>
              </a:rPr>
              <a:t>Construire la culture consistant à s’arrêter dès qu’il y a un problème et fixer ce dernier pour obtenir la qualité du 1</a:t>
            </a:r>
            <a:r>
              <a:rPr lang="fr-FR" baseline="30000" dirty="0">
                <a:solidFill>
                  <a:srgbClr val="0070C0"/>
                </a:solidFill>
              </a:rPr>
              <a:t>er</a:t>
            </a:r>
            <a:r>
              <a:rPr lang="fr-FR" dirty="0">
                <a:solidFill>
                  <a:srgbClr val="0070C0"/>
                </a:solidFill>
              </a:rPr>
              <a:t> coup</a:t>
            </a:r>
          </a:p>
          <a:p>
            <a:pPr lvl="2"/>
            <a:endParaRPr lang="fr-FR" dirty="0">
              <a:solidFill>
                <a:schemeClr val="accent6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b="1" u="sng" dirty="0">
                <a:solidFill>
                  <a:schemeClr val="accent6"/>
                </a:solidFill>
              </a:rPr>
              <a:t>Principe 6</a:t>
            </a:r>
            <a:r>
              <a:rPr lang="fr-FR" b="1" dirty="0">
                <a:solidFill>
                  <a:schemeClr val="accent6"/>
                </a:solidFill>
              </a:rPr>
              <a:t>: </a:t>
            </a:r>
            <a:r>
              <a:rPr lang="fr-FR" dirty="0">
                <a:solidFill>
                  <a:schemeClr val="accent6"/>
                </a:solidFill>
              </a:rPr>
              <a:t>Tâches standardisées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70C0"/>
                </a:solidFill>
              </a:rPr>
              <a:t>Standardiser les process et les tâches. Cela constitue la base de l’amélioration continue et de la responsabilisation des employés</a:t>
            </a:r>
          </a:p>
          <a:p>
            <a:pPr lvl="2"/>
            <a:endParaRPr lang="fr-FR" dirty="0">
              <a:solidFill>
                <a:schemeClr val="accent6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b="1" u="sng" dirty="0">
                <a:solidFill>
                  <a:schemeClr val="accent6"/>
                </a:solidFill>
              </a:rPr>
              <a:t>Principe 7</a:t>
            </a:r>
            <a:r>
              <a:rPr lang="fr-FR" b="1" dirty="0">
                <a:solidFill>
                  <a:schemeClr val="accent6"/>
                </a:solidFill>
              </a:rPr>
              <a:t>: </a:t>
            </a:r>
            <a:r>
              <a:rPr lang="fr-FR" dirty="0">
                <a:solidFill>
                  <a:schemeClr val="accent6"/>
                </a:solidFill>
              </a:rPr>
              <a:t>Contrôles visuels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70C0"/>
                </a:solidFill>
              </a:rPr>
              <a:t>A utiliser pour ne pas masquer les problèmes</a:t>
            </a:r>
          </a:p>
          <a:p>
            <a:pPr lvl="2"/>
            <a:endParaRPr lang="fr-FR" dirty="0">
              <a:solidFill>
                <a:schemeClr val="accent6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b="1" u="sng" dirty="0">
                <a:solidFill>
                  <a:schemeClr val="accent6"/>
                </a:solidFill>
              </a:rPr>
              <a:t>Principe 8</a:t>
            </a:r>
            <a:r>
              <a:rPr lang="fr-FR" b="1" dirty="0">
                <a:solidFill>
                  <a:schemeClr val="accent6"/>
                </a:solidFill>
              </a:rPr>
              <a:t>: </a:t>
            </a:r>
            <a:r>
              <a:rPr lang="fr-FR" dirty="0">
                <a:solidFill>
                  <a:schemeClr val="accent6"/>
                </a:solidFill>
              </a:rPr>
              <a:t>Technologies et méthodes fiables 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70C0"/>
                </a:solidFill>
              </a:rPr>
              <a:t>Ne mettre au service des personnes et des processus que des technologies éprouvées</a:t>
            </a:r>
          </a:p>
          <a:p>
            <a:pPr lvl="2"/>
            <a:endParaRPr lang="fr-FR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4456732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Stratégie</a:t>
            </a:r>
            <a:r>
              <a:rPr lang="en-US" sz="3200" b="1" dirty="0">
                <a:solidFill>
                  <a:srgbClr val="4D4D4D"/>
                </a:solidFill>
              </a:rPr>
              <a:t> et mise </a:t>
            </a:r>
            <a:r>
              <a:rPr lang="en-US" sz="3200" b="1" dirty="0" err="1">
                <a:solidFill>
                  <a:srgbClr val="4D4D4D"/>
                </a:solidFill>
              </a:rPr>
              <a:t>en</a:t>
            </a:r>
            <a:r>
              <a:rPr lang="en-US" sz="3200" b="1" dirty="0">
                <a:solidFill>
                  <a:srgbClr val="4D4D4D"/>
                </a:solidFill>
              </a:rPr>
              <a:t> oeuvre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E8B5B0-335A-41EF-BE89-4C6AE7E068A5}"/>
              </a:ext>
            </a:extLst>
          </p:cNvPr>
          <p:cNvSpPr/>
          <p:nvPr/>
        </p:nvSpPr>
        <p:spPr>
          <a:xfrm>
            <a:off x="1828800" y="685800"/>
            <a:ext cx="7239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Comment faire, concrètement?... 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r>
              <a:rPr lang="fr-FR" b="1" dirty="0">
                <a:solidFill>
                  <a:srgbClr val="002060"/>
                </a:solidFill>
              </a:rPr>
              <a:t>4- Animer l’amélioration continue</a:t>
            </a:r>
            <a:endParaRPr lang="fr-FR" dirty="0">
              <a:solidFill>
                <a:srgbClr val="00206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3305BE-83B9-4F7E-BCA6-12E17E713519}"/>
              </a:ext>
            </a:extLst>
          </p:cNvPr>
          <p:cNvSpPr/>
          <p:nvPr/>
        </p:nvSpPr>
        <p:spPr>
          <a:xfrm>
            <a:off x="1905000" y="1295400"/>
            <a:ext cx="6781800" cy="55707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fr-FR" sz="1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fr-FR" sz="2000" b="1" dirty="0">
                <a:solidFill>
                  <a:srgbClr val="002060"/>
                </a:solidFill>
                <a:latin typeface="Calibri" panose="020F0502020204030204" pitchFamily="34" charset="0"/>
              </a:rPr>
              <a:t>Comment animer?...Voici quelques pistes:</a:t>
            </a:r>
          </a:p>
          <a:p>
            <a:pPr algn="just"/>
            <a:endParaRPr lang="fr-FR" sz="2000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Mettre en place les </a:t>
            </a:r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Standards de Management 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dans son équipe, et les faire vivre au quotidien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Définir et faire respecter les </a:t>
            </a:r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règles de fonctionnement 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qui fluidifient et fiabilisent les échanges inter niveaux hiérarchiques («système de management»)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Planifier du temps pour les </a:t>
            </a:r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réunions d’Amélioration Continue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, et promouvoir les ateliers de résolution des problèmes (ateliers kaizen)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Appliquer soi-même 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les principes du Lean Management, et utiliser les outils standards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Vérifier régulièrement les </a:t>
            </a:r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standards de travail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, faire travailler avec cette référence</a:t>
            </a:r>
          </a:p>
        </p:txBody>
      </p:sp>
    </p:spTree>
    <p:extLst>
      <p:ext uri="{BB962C8B-B14F-4D97-AF65-F5344CB8AC3E}">
        <p14:creationId xmlns:p14="http://schemas.microsoft.com/office/powerpoint/2010/main" val="3555179360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Stratégie</a:t>
            </a:r>
            <a:r>
              <a:rPr lang="en-US" sz="3200" b="1" dirty="0">
                <a:solidFill>
                  <a:srgbClr val="4D4D4D"/>
                </a:solidFill>
              </a:rPr>
              <a:t> et mise </a:t>
            </a:r>
            <a:r>
              <a:rPr lang="en-US" sz="3200" b="1" dirty="0" err="1">
                <a:solidFill>
                  <a:srgbClr val="4D4D4D"/>
                </a:solidFill>
              </a:rPr>
              <a:t>en</a:t>
            </a:r>
            <a:r>
              <a:rPr lang="en-US" sz="3200" b="1" dirty="0">
                <a:solidFill>
                  <a:srgbClr val="4D4D4D"/>
                </a:solidFill>
              </a:rPr>
              <a:t> oeuvre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E8B5B0-335A-41EF-BE89-4C6AE7E068A5}"/>
              </a:ext>
            </a:extLst>
          </p:cNvPr>
          <p:cNvSpPr/>
          <p:nvPr/>
        </p:nvSpPr>
        <p:spPr>
          <a:xfrm>
            <a:off x="1828800" y="685800"/>
            <a:ext cx="7239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Comment faire, concrètement?... 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r>
              <a:rPr lang="fr-FR" b="1" dirty="0">
                <a:solidFill>
                  <a:srgbClr val="002060"/>
                </a:solidFill>
              </a:rPr>
              <a:t>4- Animer l’amélioration continue</a:t>
            </a:r>
            <a:endParaRPr lang="fr-FR" dirty="0">
              <a:solidFill>
                <a:srgbClr val="00206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3305BE-83B9-4F7E-BCA6-12E17E713519}"/>
              </a:ext>
            </a:extLst>
          </p:cNvPr>
          <p:cNvSpPr/>
          <p:nvPr/>
        </p:nvSpPr>
        <p:spPr>
          <a:xfrm>
            <a:off x="1905000" y="1602203"/>
            <a:ext cx="67818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Comment animer?...La suite des pistes: (2/2)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Evaluer régulièrement </a:t>
            </a:r>
            <a:r>
              <a:rPr lang="fr-FR" dirty="0">
                <a:solidFill>
                  <a:srgbClr val="002060"/>
                </a:solidFill>
              </a:rPr>
              <a:t>la maturité AC de son équipe au moyen des check listes; s’évaluer soi-même comme manager, pour progresser soi-même dans son rôle.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Construire une </a:t>
            </a:r>
            <a:r>
              <a:rPr lang="fr-FR" b="1" dirty="0">
                <a:solidFill>
                  <a:srgbClr val="002060"/>
                </a:solidFill>
              </a:rPr>
              <a:t>matrice de polyvalence</a:t>
            </a:r>
            <a:r>
              <a:rPr lang="fr-FR" dirty="0">
                <a:solidFill>
                  <a:srgbClr val="002060"/>
                </a:solidFill>
              </a:rPr>
              <a:t>, une situation cible, et le plan de formation adéquat 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Participer à un </a:t>
            </a:r>
            <a:r>
              <a:rPr lang="fr-FR" b="1" dirty="0">
                <a:solidFill>
                  <a:srgbClr val="002060"/>
                </a:solidFill>
              </a:rPr>
              <a:t>réseau «Lean» </a:t>
            </a:r>
            <a:r>
              <a:rPr lang="fr-FR" dirty="0">
                <a:solidFill>
                  <a:srgbClr val="002060"/>
                </a:solidFill>
              </a:rPr>
              <a:t>interne pour échanger les bonnes pratiques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Mieux </a:t>
            </a:r>
            <a:r>
              <a:rPr lang="fr-FR" b="1" dirty="0">
                <a:solidFill>
                  <a:srgbClr val="002060"/>
                </a:solidFill>
              </a:rPr>
              <a:t>équilibrer son temps </a:t>
            </a:r>
            <a:r>
              <a:rPr lang="fr-FR" dirty="0">
                <a:solidFill>
                  <a:srgbClr val="002060"/>
                </a:solidFill>
              </a:rPr>
              <a:t>entre les contraintes opérationnelles et le management des équipes</a:t>
            </a:r>
          </a:p>
        </p:txBody>
      </p:sp>
    </p:spTree>
    <p:extLst>
      <p:ext uri="{BB962C8B-B14F-4D97-AF65-F5344CB8AC3E}">
        <p14:creationId xmlns:p14="http://schemas.microsoft.com/office/powerpoint/2010/main" val="89045038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Stratégie</a:t>
            </a:r>
            <a:r>
              <a:rPr lang="en-US" sz="3200" b="1" dirty="0">
                <a:solidFill>
                  <a:srgbClr val="4D4D4D"/>
                </a:solidFill>
              </a:rPr>
              <a:t> et mise </a:t>
            </a:r>
            <a:r>
              <a:rPr lang="en-US" sz="3200" b="1" dirty="0" err="1">
                <a:solidFill>
                  <a:srgbClr val="4D4D4D"/>
                </a:solidFill>
              </a:rPr>
              <a:t>en</a:t>
            </a:r>
            <a:r>
              <a:rPr lang="en-US" sz="3200" b="1" dirty="0">
                <a:solidFill>
                  <a:srgbClr val="4D4D4D"/>
                </a:solidFill>
              </a:rPr>
              <a:t> oeuvre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1F85184-6922-4E1A-A422-7CD7716F585A}"/>
              </a:ext>
            </a:extLst>
          </p:cNvPr>
          <p:cNvSpPr/>
          <p:nvPr/>
        </p:nvSpPr>
        <p:spPr>
          <a:xfrm>
            <a:off x="1828800" y="685800"/>
            <a:ext cx="7239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Comment faire, concrètement?... 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r>
              <a:rPr lang="fr-FR" b="1" u="sng" dirty="0">
                <a:solidFill>
                  <a:srgbClr val="002060"/>
                </a:solidFill>
              </a:rPr>
              <a:t>Exemple de matrice de polyvalence</a:t>
            </a:r>
            <a:r>
              <a:rPr lang="fr-FR" b="1" dirty="0">
                <a:solidFill>
                  <a:srgbClr val="002060"/>
                </a:solidFill>
              </a:rPr>
              <a:t>:</a:t>
            </a:r>
            <a:endParaRPr lang="fr-FR" dirty="0">
              <a:solidFill>
                <a:srgbClr val="002060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AC3F143-2A73-4FA7-AC58-E555E9E9C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762" y="1599895"/>
            <a:ext cx="7077075" cy="381030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D556041-C317-4570-B4F8-20F24057C24D}"/>
              </a:ext>
            </a:extLst>
          </p:cNvPr>
          <p:cNvSpPr/>
          <p:nvPr/>
        </p:nvSpPr>
        <p:spPr>
          <a:xfrm>
            <a:off x="1909762" y="5486400"/>
            <a:ext cx="69294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matrice de polyvalence permet de mettre en </a:t>
            </a:r>
            <a:r>
              <a:rPr lang="fr-FR" dirty="0" err="1">
                <a:solidFill>
                  <a:srgbClr val="002060"/>
                </a:solidFill>
              </a:rPr>
              <a:t>oeuvre</a:t>
            </a:r>
            <a:r>
              <a:rPr lang="fr-FR" dirty="0">
                <a:solidFill>
                  <a:srgbClr val="002060"/>
                </a:solidFill>
              </a:rPr>
              <a:t> une stratégie de flexibilité et de progression des compétences.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Elle fournit les données d’entrée d’un plan de formation.</a:t>
            </a:r>
          </a:p>
        </p:txBody>
      </p:sp>
    </p:spTree>
    <p:extLst>
      <p:ext uri="{BB962C8B-B14F-4D97-AF65-F5344CB8AC3E}">
        <p14:creationId xmlns:p14="http://schemas.microsoft.com/office/powerpoint/2010/main" val="135235681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C- Les </a:t>
            </a:r>
            <a:r>
              <a:rPr lang="en-US" sz="3200" b="1" dirty="0" err="1">
                <a:solidFill>
                  <a:srgbClr val="4D4D4D"/>
                </a:solidFill>
              </a:rPr>
              <a:t>outils</a:t>
            </a:r>
            <a:r>
              <a:rPr lang="en-US" sz="3200" b="1" dirty="0">
                <a:solidFill>
                  <a:srgbClr val="4D4D4D"/>
                </a:solidFill>
              </a:rPr>
              <a:t> de </a:t>
            </a:r>
            <a:r>
              <a:rPr lang="en-US" sz="3200" b="1" dirty="0" err="1">
                <a:solidFill>
                  <a:srgbClr val="4D4D4D"/>
                </a:solidFill>
              </a:rPr>
              <a:t>l’amelioration</a:t>
            </a:r>
            <a:r>
              <a:rPr lang="en-US" sz="3200" b="1" dirty="0">
                <a:solidFill>
                  <a:srgbClr val="4D4D4D"/>
                </a:solidFill>
              </a:rPr>
              <a:t> continue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41457FF-E78C-4DC1-81AE-549DEBED985F}"/>
              </a:ext>
            </a:extLst>
          </p:cNvPr>
          <p:cNvSpPr/>
          <p:nvPr/>
        </p:nvSpPr>
        <p:spPr>
          <a:xfrm>
            <a:off x="1828800" y="812945"/>
            <a:ext cx="708660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Le modèle de travail –Le PDCA</a:t>
            </a: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En Amélioration Continue, on ne parlera plus de «projet», mais de «résolution de problème»; Rappel: le mode projet est une démarche de «</a:t>
            </a:r>
            <a:r>
              <a:rPr lang="fr-FR" b="1" dirty="0">
                <a:solidFill>
                  <a:srgbClr val="002060"/>
                </a:solidFill>
              </a:rPr>
              <a:t>rupture</a:t>
            </a:r>
            <a:r>
              <a:rPr lang="fr-FR" dirty="0">
                <a:solidFill>
                  <a:srgbClr val="002060"/>
                </a:solidFill>
              </a:rPr>
              <a:t>», l’amélioration continue est une culture des «</a:t>
            </a:r>
            <a:r>
              <a:rPr lang="fr-FR" b="1" dirty="0">
                <a:solidFill>
                  <a:srgbClr val="002060"/>
                </a:solidFill>
              </a:rPr>
              <a:t>petits pas</a:t>
            </a:r>
            <a:r>
              <a:rPr lang="fr-FR" dirty="0">
                <a:solidFill>
                  <a:srgbClr val="002060"/>
                </a:solidFill>
              </a:rPr>
              <a:t>».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Tous comme le projet a un modèle de travail (le DMAIC), l’amélioration continue propose un modèle plus simple et mieux adapté au kaizen: le </a:t>
            </a:r>
            <a:r>
              <a:rPr lang="fr-FR" b="1" dirty="0">
                <a:solidFill>
                  <a:srgbClr val="002060"/>
                </a:solidFill>
              </a:rPr>
              <a:t>PDCA</a:t>
            </a:r>
          </a:p>
          <a:p>
            <a:pPr algn="just"/>
            <a:endParaRPr lang="fr-FR" b="1" dirty="0">
              <a:solidFill>
                <a:srgbClr val="002060"/>
              </a:solidFill>
            </a:endParaRP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Pourquoi un modèle?...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Donner aux équipes terrain une méthode de travail simple et dynamique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Structurer la démarche d’amélioration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Identifier les outils à appliquer en fonction des étapes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DF8CC35-01F6-4220-80EB-FFABD91BC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900" y="3352800"/>
            <a:ext cx="3009900" cy="189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665795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C- Les </a:t>
            </a:r>
            <a:r>
              <a:rPr lang="en-US" sz="3200" b="1" dirty="0" err="1">
                <a:solidFill>
                  <a:srgbClr val="4D4D4D"/>
                </a:solidFill>
              </a:rPr>
              <a:t>outils</a:t>
            </a:r>
            <a:r>
              <a:rPr lang="en-US" sz="3200" b="1" dirty="0">
                <a:solidFill>
                  <a:srgbClr val="4D4D4D"/>
                </a:solidFill>
              </a:rPr>
              <a:t> de </a:t>
            </a:r>
            <a:r>
              <a:rPr lang="en-US" sz="3200" b="1" dirty="0" err="1">
                <a:solidFill>
                  <a:srgbClr val="4D4D4D"/>
                </a:solidFill>
              </a:rPr>
              <a:t>l’amelioration</a:t>
            </a:r>
            <a:r>
              <a:rPr lang="en-US" sz="3200" b="1" dirty="0">
                <a:solidFill>
                  <a:srgbClr val="4D4D4D"/>
                </a:solidFill>
              </a:rPr>
              <a:t> continue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E7D07C-304E-4A6E-A08C-E9019C4FCE6B}"/>
              </a:ext>
            </a:extLst>
          </p:cNvPr>
          <p:cNvSpPr/>
          <p:nvPr/>
        </p:nvSpPr>
        <p:spPr>
          <a:xfrm>
            <a:off x="1817255" y="914400"/>
            <a:ext cx="7162800" cy="5663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sz="2800" dirty="0">
                <a:solidFill>
                  <a:srgbClr val="002060"/>
                </a:solidFill>
                <a:latin typeface="Calibri" panose="020F0502020204030204" pitchFamily="34" charset="0"/>
              </a:rPr>
              <a:t>Qu’est-ce que le modèle PDCA?</a:t>
            </a:r>
          </a:p>
          <a:p>
            <a:pPr algn="just"/>
            <a:endParaRPr lang="fr-FR" sz="2800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Également appelée Roue de Deming, il permet de maîtriser et d’améliorer un processus par l’emploi d’un cycle en quatre étapes visant à réduire le besoin de corrections. </a:t>
            </a: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PLAN (planifier): 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Définition de l’objectif. On identifie et on précise les besoins. On inventorie les moyens nécessaires à sa réalisation, son coût et son planning.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DO (réaliser): 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Etape de chantier et de réalisation.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CHECK (contrôler): 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Test et vérification du travail réalisé et de sa bonne correspondance face aux besoins, dans les délais et dans les coûts précisés à la première étape.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ACT (acter, améliorer): 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Officialisation des progrès par la mise à jour des standards et organisation d’un retour d’expérience, pour rechercher des améliorations nouvelles (pour alimenter le cycle suivant)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1EC063E-55B5-4EB2-B527-0477E32507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800" y="3429000"/>
            <a:ext cx="150495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60970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C- Les </a:t>
            </a:r>
            <a:r>
              <a:rPr lang="en-US" sz="3200" b="1" dirty="0" err="1">
                <a:solidFill>
                  <a:srgbClr val="4D4D4D"/>
                </a:solidFill>
              </a:rPr>
              <a:t>outils</a:t>
            </a:r>
            <a:r>
              <a:rPr lang="en-US" sz="3200" b="1" dirty="0">
                <a:solidFill>
                  <a:srgbClr val="4D4D4D"/>
                </a:solidFill>
              </a:rPr>
              <a:t> de </a:t>
            </a:r>
            <a:r>
              <a:rPr lang="en-US" sz="3200" b="1" dirty="0" err="1">
                <a:solidFill>
                  <a:srgbClr val="4D4D4D"/>
                </a:solidFill>
              </a:rPr>
              <a:t>l’amelioration</a:t>
            </a:r>
            <a:r>
              <a:rPr lang="en-US" sz="3200" b="1" dirty="0">
                <a:solidFill>
                  <a:srgbClr val="4D4D4D"/>
                </a:solidFill>
              </a:rPr>
              <a:t> continue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456059-8A15-4F96-A679-E35B5E2DC10A}"/>
              </a:ext>
            </a:extLst>
          </p:cNvPr>
          <p:cNvSpPr/>
          <p:nvPr/>
        </p:nvSpPr>
        <p:spPr>
          <a:xfrm>
            <a:off x="1905000" y="757527"/>
            <a:ext cx="7162800" cy="49705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just"/>
            <a:r>
              <a:rPr lang="fr-FR" dirty="0">
                <a:solidFill>
                  <a:srgbClr val="002060"/>
                </a:solidFill>
              </a:rPr>
              <a:t>La plupart des outils ont déjà été vus au cours des modules précédents: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Les indicateurs de performance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management visuel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A3 Résolution de problèmes, avec ses outils secondaires: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Ishikawa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Cinq Pourquoi?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Matrice cause-effet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Pareto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conduite d’atelier</a:t>
            </a:r>
          </a:p>
        </p:txBody>
      </p:sp>
    </p:spTree>
    <p:extLst>
      <p:ext uri="{BB962C8B-B14F-4D97-AF65-F5344CB8AC3E}">
        <p14:creationId xmlns:p14="http://schemas.microsoft.com/office/powerpoint/2010/main" val="3925531696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C- Les </a:t>
            </a:r>
            <a:r>
              <a:rPr lang="en-US" sz="3200" b="1" dirty="0" err="1">
                <a:solidFill>
                  <a:srgbClr val="4D4D4D"/>
                </a:solidFill>
              </a:rPr>
              <a:t>outils</a:t>
            </a:r>
            <a:r>
              <a:rPr lang="en-US" sz="3200" b="1" dirty="0">
                <a:solidFill>
                  <a:srgbClr val="4D4D4D"/>
                </a:solidFill>
              </a:rPr>
              <a:t> de </a:t>
            </a:r>
            <a:r>
              <a:rPr lang="en-US" sz="3200" b="1" dirty="0" err="1">
                <a:solidFill>
                  <a:srgbClr val="4D4D4D"/>
                </a:solidFill>
              </a:rPr>
              <a:t>l’amelioration</a:t>
            </a:r>
            <a:r>
              <a:rPr lang="en-US" sz="3200" b="1" dirty="0">
                <a:solidFill>
                  <a:srgbClr val="4D4D4D"/>
                </a:solidFill>
              </a:rPr>
              <a:t> continue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5DF5A20-DB1D-4CED-BC16-E626EB4500E4}"/>
              </a:ext>
            </a:extLst>
          </p:cNvPr>
          <p:cNvSpPr txBox="1"/>
          <p:nvPr/>
        </p:nvSpPr>
        <p:spPr>
          <a:xfrm>
            <a:off x="1828800" y="838200"/>
            <a:ext cx="7162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Les 5 Pourquoi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185636B-A0B8-4B3C-ADBD-EA2D555335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0700" y="1272164"/>
            <a:ext cx="7315200" cy="517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50264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C- Les </a:t>
            </a:r>
            <a:r>
              <a:rPr lang="en-US" sz="3200" b="1" dirty="0" err="1">
                <a:solidFill>
                  <a:srgbClr val="4D4D4D"/>
                </a:solidFill>
              </a:rPr>
              <a:t>outils</a:t>
            </a:r>
            <a:r>
              <a:rPr lang="en-US" sz="3200" b="1" dirty="0">
                <a:solidFill>
                  <a:srgbClr val="4D4D4D"/>
                </a:solidFill>
              </a:rPr>
              <a:t> de </a:t>
            </a:r>
            <a:r>
              <a:rPr lang="en-US" sz="3200" b="1" dirty="0" err="1">
                <a:solidFill>
                  <a:srgbClr val="4D4D4D"/>
                </a:solidFill>
              </a:rPr>
              <a:t>l’amelioration</a:t>
            </a:r>
            <a:r>
              <a:rPr lang="en-US" sz="3200" b="1" dirty="0">
                <a:solidFill>
                  <a:srgbClr val="4D4D4D"/>
                </a:solidFill>
              </a:rPr>
              <a:t> continue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56C48FC-43B4-45B7-AD0C-2FB0FBEC0BAD}"/>
              </a:ext>
            </a:extLst>
          </p:cNvPr>
          <p:cNvSpPr txBox="1"/>
          <p:nvPr/>
        </p:nvSpPr>
        <p:spPr>
          <a:xfrm>
            <a:off x="1828800" y="838200"/>
            <a:ext cx="7162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Identification des causes racines avec la méthode des « 5 pourquoi »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47FD75F-CE70-468C-B610-CF409B2E2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1447800"/>
            <a:ext cx="7280564" cy="504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848165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72390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C- Les </a:t>
            </a:r>
            <a:r>
              <a:rPr lang="en-US" sz="3200" b="1" dirty="0" err="1">
                <a:solidFill>
                  <a:srgbClr val="4D4D4D"/>
                </a:solidFill>
              </a:rPr>
              <a:t>outils</a:t>
            </a:r>
            <a:r>
              <a:rPr lang="en-US" sz="3200" b="1" dirty="0">
                <a:solidFill>
                  <a:srgbClr val="4D4D4D"/>
                </a:solidFill>
              </a:rPr>
              <a:t> de </a:t>
            </a:r>
            <a:r>
              <a:rPr lang="en-US" sz="3200" b="1" dirty="0" err="1">
                <a:solidFill>
                  <a:srgbClr val="4D4D4D"/>
                </a:solidFill>
              </a:rPr>
              <a:t>l’amelioration</a:t>
            </a:r>
            <a:r>
              <a:rPr lang="en-US" sz="3200" b="1" dirty="0">
                <a:solidFill>
                  <a:srgbClr val="4D4D4D"/>
                </a:solidFill>
              </a:rPr>
              <a:t> continue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17878B0-DDE9-41DA-84D2-2BA239FA4A74}"/>
              </a:ext>
            </a:extLst>
          </p:cNvPr>
          <p:cNvSpPr txBox="1"/>
          <p:nvPr/>
        </p:nvSpPr>
        <p:spPr>
          <a:xfrm>
            <a:off x="1828800" y="838200"/>
            <a:ext cx="7162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La Loi de Pareto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07FF9CE-025C-413A-A8D2-A997AECDDC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1203036"/>
            <a:ext cx="7239000" cy="553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00488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1223962" y="-4191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latinLnBrk="1">
              <a:defRPr/>
            </a:pP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FA15BA-486D-4A10-8310-B04508C08CE7}"/>
              </a:ext>
            </a:extLst>
          </p:cNvPr>
          <p:cNvSpPr/>
          <p:nvPr/>
        </p:nvSpPr>
        <p:spPr>
          <a:xfrm>
            <a:off x="533400" y="2362200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2800" b="1" dirty="0"/>
              <a:t>15- Management Visuel </a:t>
            </a:r>
          </a:p>
        </p:txBody>
      </p:sp>
    </p:spTree>
    <p:extLst>
      <p:ext uri="{BB962C8B-B14F-4D97-AF65-F5344CB8AC3E}">
        <p14:creationId xmlns:p14="http://schemas.microsoft.com/office/powerpoint/2010/main" val="2159668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239000" cy="715963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solidFill>
                  <a:srgbClr val="4D4D4D"/>
                </a:solidFill>
              </a:rPr>
              <a:t>B- Les principes du Lean Management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98ADD26-0A73-475C-938B-4C296D185521}"/>
              </a:ext>
            </a:extLst>
          </p:cNvPr>
          <p:cNvSpPr txBox="1"/>
          <p:nvPr/>
        </p:nvSpPr>
        <p:spPr>
          <a:xfrm>
            <a:off x="1828800" y="944563"/>
            <a:ext cx="7239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accent6"/>
                </a:solidFill>
              </a:rPr>
              <a:t>3- Les personnes: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accent6"/>
              </a:solidFill>
            </a:endParaRPr>
          </a:p>
          <a:p>
            <a:pPr algn="ctr"/>
            <a:r>
              <a:rPr lang="fr-FR" b="1" dirty="0">
                <a:solidFill>
                  <a:srgbClr val="00B050"/>
                </a:solidFill>
              </a:rPr>
              <a:t>Apporter de la valeur à l’organisation en développant les personnes</a:t>
            </a:r>
          </a:p>
          <a:p>
            <a:pPr algn="ctr"/>
            <a:endParaRPr lang="fr-FR" dirty="0">
              <a:solidFill>
                <a:schemeClr val="accent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u="sng" dirty="0">
                <a:solidFill>
                  <a:schemeClr val="accent6"/>
                </a:solidFill>
              </a:rPr>
              <a:t>Principe 9</a:t>
            </a:r>
            <a:r>
              <a:rPr lang="fr-FR" b="1" dirty="0">
                <a:solidFill>
                  <a:schemeClr val="accent6"/>
                </a:solidFill>
              </a:rPr>
              <a:t>: </a:t>
            </a:r>
            <a:r>
              <a:rPr lang="fr-FR" dirty="0">
                <a:solidFill>
                  <a:schemeClr val="accent6"/>
                </a:solidFill>
              </a:rPr>
              <a:t>Cultiver les leaders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70C0"/>
                </a:solidFill>
              </a:rPr>
              <a:t>Faire grandir les leaders qui comprennent et connaissent le travail, vivent la philosophie et l’enseignent aux autres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accent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u="sng" dirty="0">
                <a:solidFill>
                  <a:schemeClr val="accent6"/>
                </a:solidFill>
              </a:rPr>
              <a:t>Principe 10</a:t>
            </a:r>
            <a:r>
              <a:rPr lang="fr-FR" b="1" dirty="0">
                <a:solidFill>
                  <a:schemeClr val="accent6"/>
                </a:solidFill>
              </a:rPr>
              <a:t>: </a:t>
            </a:r>
            <a:r>
              <a:rPr lang="fr-FR" dirty="0">
                <a:solidFill>
                  <a:schemeClr val="accent6"/>
                </a:solidFill>
              </a:rPr>
              <a:t>Faire monter en compétence les leaders de qualité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70C0"/>
                </a:solidFill>
              </a:rPr>
              <a:t>Développer les personnes et équipes exceptionnelles (« les talents ») qui suivent la philosophie de l’entreprise.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accent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u="sng" dirty="0">
                <a:solidFill>
                  <a:schemeClr val="accent6"/>
                </a:solidFill>
              </a:rPr>
              <a:t>Principe 11</a:t>
            </a:r>
            <a:r>
              <a:rPr lang="fr-FR" b="1" dirty="0">
                <a:solidFill>
                  <a:schemeClr val="accent6"/>
                </a:solidFill>
              </a:rPr>
              <a:t>: </a:t>
            </a:r>
            <a:r>
              <a:rPr lang="fr-FR" dirty="0">
                <a:solidFill>
                  <a:schemeClr val="accent6"/>
                </a:solidFill>
              </a:rPr>
              <a:t>Respecter et motiver ses partenaires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70C0"/>
                </a:solidFill>
              </a:rPr>
              <a:t>Respecter son réseau étendu de partenaires et de fournisseurs en les challengeant et en les aidant à s’améliorer </a:t>
            </a:r>
          </a:p>
        </p:txBody>
      </p:sp>
    </p:spTree>
    <p:extLst>
      <p:ext uri="{BB962C8B-B14F-4D97-AF65-F5344CB8AC3E}">
        <p14:creationId xmlns:p14="http://schemas.microsoft.com/office/powerpoint/2010/main" val="1095773502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934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dirty="0">
                <a:solidFill>
                  <a:srgbClr val="4D4D4D"/>
                </a:solidFill>
              </a:rPr>
              <a:t>A- </a:t>
            </a:r>
            <a:r>
              <a:rPr lang="en-US" sz="3200" dirty="0" err="1">
                <a:solidFill>
                  <a:srgbClr val="4D4D4D"/>
                </a:solidFill>
              </a:rPr>
              <a:t>Définition</a:t>
            </a:r>
            <a:r>
              <a:rPr lang="en-US" sz="3200" dirty="0">
                <a:solidFill>
                  <a:srgbClr val="4D4D4D"/>
                </a:solidFill>
              </a:rPr>
              <a:t> et </a:t>
            </a:r>
            <a:r>
              <a:rPr lang="en-US" sz="3200" dirty="0" err="1">
                <a:solidFill>
                  <a:srgbClr val="4D4D4D"/>
                </a:solidFill>
              </a:rPr>
              <a:t>Objectifs</a:t>
            </a:r>
            <a:r>
              <a:rPr lang="en-US" sz="3200" dirty="0">
                <a:solidFill>
                  <a:srgbClr val="4D4D4D"/>
                </a:solidFill>
              </a:rPr>
              <a:t> 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0E4EEBC-B28A-4BCF-99CF-89A6134766BB}"/>
              </a:ext>
            </a:extLst>
          </p:cNvPr>
          <p:cNvSpPr txBox="1"/>
          <p:nvPr/>
        </p:nvSpPr>
        <p:spPr>
          <a:xfrm>
            <a:off x="1905000" y="792163"/>
            <a:ext cx="716280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Management Visuel fait parti des outils de base de l’amélioration continue et est rythmé par des « Daily Stand Up meetings ».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Objectif: </a:t>
            </a:r>
            <a:r>
              <a:rPr lang="fr-FR" dirty="0">
                <a:solidFill>
                  <a:srgbClr val="002060"/>
                </a:solidFill>
              </a:rPr>
              <a:t>Définir un environnement professionnel s’appuyant sur des méthodes et des outils visuels pour donner à cet environnement les qualités suivantes: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Donner à voir en un clin d’</a:t>
            </a:r>
            <a:r>
              <a:rPr lang="fr-FR" dirty="0" err="1">
                <a:solidFill>
                  <a:srgbClr val="002060"/>
                </a:solidFill>
              </a:rPr>
              <a:t>oeil</a:t>
            </a:r>
            <a:r>
              <a:rPr lang="fr-FR" dirty="0">
                <a:solidFill>
                  <a:srgbClr val="002060"/>
                </a:solidFill>
              </a:rPr>
              <a:t> grâce à une mise impactante de l’information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Accélérer le traitement et le partage des idées et des informations-clés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Installer une boucle de feed-back permanente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Fluidifier la communication interne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Aider à la prise de décision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Faciliter la mise en œuvre ainsi que le suivi des plans d’action et l’évaluation des résultats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433926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934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dirty="0">
                <a:solidFill>
                  <a:srgbClr val="4D4D4D"/>
                </a:solidFill>
              </a:rPr>
              <a:t>B- Mode de </a:t>
            </a:r>
            <a:r>
              <a:rPr lang="en-US" sz="3200" dirty="0" err="1">
                <a:solidFill>
                  <a:srgbClr val="4D4D4D"/>
                </a:solidFill>
              </a:rPr>
              <a:t>fonctionnement</a:t>
            </a:r>
            <a:r>
              <a:rPr lang="en-US" sz="3200" dirty="0">
                <a:solidFill>
                  <a:srgbClr val="4D4D4D"/>
                </a:solidFill>
              </a:rPr>
              <a:t> et </a:t>
            </a:r>
            <a:r>
              <a:rPr lang="en-US" sz="3200" dirty="0" err="1">
                <a:solidFill>
                  <a:srgbClr val="4D4D4D"/>
                </a:solidFill>
              </a:rPr>
              <a:t>utilité</a:t>
            </a:r>
            <a:endParaRPr lang="en-US" sz="3200" dirty="0">
              <a:solidFill>
                <a:srgbClr val="4D4D4D"/>
              </a:solidFill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3B707D4-E08D-4ACB-80B1-8D70D0792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28801" y="792163"/>
            <a:ext cx="7315200" cy="4920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465444944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BCCAC036-00AA-44BF-9FD4-1A9C27ADA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66900" y="1066800"/>
            <a:ext cx="6858000" cy="49358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19836650-CCD7-4201-9663-94B75BDC0D8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934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dirty="0">
                <a:solidFill>
                  <a:srgbClr val="4D4D4D"/>
                </a:solidFill>
              </a:rPr>
              <a:t>B- Mode de </a:t>
            </a:r>
            <a:r>
              <a:rPr lang="en-US" sz="3200" dirty="0" err="1">
                <a:solidFill>
                  <a:srgbClr val="4D4D4D"/>
                </a:solidFill>
              </a:rPr>
              <a:t>fonctionnement</a:t>
            </a:r>
            <a:r>
              <a:rPr lang="en-US" sz="3200" dirty="0">
                <a:solidFill>
                  <a:srgbClr val="4D4D4D"/>
                </a:solidFill>
              </a:rPr>
              <a:t> et </a:t>
            </a:r>
            <a:r>
              <a:rPr lang="en-US" sz="3200" dirty="0" err="1">
                <a:solidFill>
                  <a:srgbClr val="4D4D4D"/>
                </a:solidFill>
              </a:rPr>
              <a:t>utilité</a:t>
            </a:r>
            <a:endParaRPr lang="en-US" sz="3200" dirty="0">
              <a:solidFill>
                <a:srgbClr val="4D4D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4846807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5F1B859C-4A72-4C49-95D5-E3F497AB8C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05001" y="940377"/>
            <a:ext cx="7010400" cy="4977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E7E10C65-6EB2-43F9-9DFB-8A8B706B16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934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dirty="0">
                <a:solidFill>
                  <a:srgbClr val="4D4D4D"/>
                </a:solidFill>
              </a:rPr>
              <a:t>B- Mode de </a:t>
            </a:r>
            <a:r>
              <a:rPr lang="en-US" sz="3200" dirty="0" err="1">
                <a:solidFill>
                  <a:srgbClr val="4D4D4D"/>
                </a:solidFill>
              </a:rPr>
              <a:t>fonctionnement</a:t>
            </a:r>
            <a:r>
              <a:rPr lang="en-US" sz="3200" dirty="0">
                <a:solidFill>
                  <a:srgbClr val="4D4D4D"/>
                </a:solidFill>
              </a:rPr>
              <a:t> et </a:t>
            </a:r>
            <a:r>
              <a:rPr lang="en-US" sz="3200" dirty="0" err="1">
                <a:solidFill>
                  <a:srgbClr val="4D4D4D"/>
                </a:solidFill>
              </a:rPr>
              <a:t>utilité</a:t>
            </a:r>
            <a:endParaRPr lang="en-US" sz="3200" dirty="0">
              <a:solidFill>
                <a:srgbClr val="4D4D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3309797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E7E10C65-6EB2-43F9-9DFB-8A8B706B16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934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dirty="0">
                <a:solidFill>
                  <a:srgbClr val="4D4D4D"/>
                </a:solidFill>
              </a:rPr>
              <a:t>B- Mode de </a:t>
            </a:r>
            <a:r>
              <a:rPr lang="en-US" sz="3200" dirty="0" err="1">
                <a:solidFill>
                  <a:srgbClr val="4D4D4D"/>
                </a:solidFill>
              </a:rPr>
              <a:t>fonctionnement</a:t>
            </a:r>
            <a:r>
              <a:rPr lang="en-US" sz="3200" dirty="0">
                <a:solidFill>
                  <a:srgbClr val="4D4D4D"/>
                </a:solidFill>
              </a:rPr>
              <a:t> et </a:t>
            </a:r>
            <a:r>
              <a:rPr lang="en-US" sz="3200" dirty="0" err="1">
                <a:solidFill>
                  <a:srgbClr val="4D4D4D"/>
                </a:solidFill>
              </a:rPr>
              <a:t>utilité</a:t>
            </a:r>
            <a:endParaRPr lang="en-US" sz="3200" dirty="0">
              <a:solidFill>
                <a:srgbClr val="4D4D4D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A5808BD-CC4E-4F40-87CE-7891079F2B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792163"/>
            <a:ext cx="7315200" cy="53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877423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E7E10C65-6EB2-43F9-9DFB-8A8B706B16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934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dirty="0">
                <a:solidFill>
                  <a:srgbClr val="4D4D4D"/>
                </a:solidFill>
              </a:rPr>
              <a:t>B- Mode de </a:t>
            </a:r>
            <a:r>
              <a:rPr lang="en-US" sz="3200" dirty="0" err="1">
                <a:solidFill>
                  <a:srgbClr val="4D4D4D"/>
                </a:solidFill>
              </a:rPr>
              <a:t>fonctionnement</a:t>
            </a:r>
            <a:r>
              <a:rPr lang="en-US" sz="3200" dirty="0">
                <a:solidFill>
                  <a:srgbClr val="4D4D4D"/>
                </a:solidFill>
              </a:rPr>
              <a:t> et </a:t>
            </a:r>
            <a:r>
              <a:rPr lang="en-US" sz="3200" dirty="0" err="1">
                <a:solidFill>
                  <a:srgbClr val="4D4D4D"/>
                </a:solidFill>
              </a:rPr>
              <a:t>utilité</a:t>
            </a:r>
            <a:endParaRPr lang="en-US" sz="3200" dirty="0">
              <a:solidFill>
                <a:srgbClr val="4D4D4D"/>
              </a:solidFill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21B80F8F-C41B-464E-9058-95A635FA5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756994"/>
            <a:ext cx="7162800" cy="5677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963406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E7E10C65-6EB2-43F9-9DFB-8A8B706B16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934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dirty="0">
                <a:solidFill>
                  <a:srgbClr val="4D4D4D"/>
                </a:solidFill>
              </a:rPr>
              <a:t>B- Mode de </a:t>
            </a:r>
            <a:r>
              <a:rPr lang="en-US" sz="3200" dirty="0" err="1">
                <a:solidFill>
                  <a:srgbClr val="4D4D4D"/>
                </a:solidFill>
              </a:rPr>
              <a:t>fonctionnement</a:t>
            </a:r>
            <a:r>
              <a:rPr lang="en-US" sz="3200" dirty="0">
                <a:solidFill>
                  <a:srgbClr val="4D4D4D"/>
                </a:solidFill>
              </a:rPr>
              <a:t> et </a:t>
            </a:r>
            <a:r>
              <a:rPr lang="en-US" sz="3200" dirty="0" err="1">
                <a:solidFill>
                  <a:srgbClr val="4D4D4D"/>
                </a:solidFill>
              </a:rPr>
              <a:t>utilité</a:t>
            </a:r>
            <a:endParaRPr lang="en-US" sz="3200" dirty="0">
              <a:solidFill>
                <a:srgbClr val="4D4D4D"/>
              </a:solidFill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27788207-DC67-4DC1-B44B-929CAAA2BD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739119"/>
            <a:ext cx="7315200" cy="5814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47327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E7E10C65-6EB2-43F9-9DFB-8A8B706B16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934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dirty="0">
                <a:solidFill>
                  <a:srgbClr val="4D4D4D"/>
                </a:solidFill>
              </a:rPr>
              <a:t>B- Mode de </a:t>
            </a:r>
            <a:r>
              <a:rPr lang="en-US" sz="3200" dirty="0" err="1">
                <a:solidFill>
                  <a:srgbClr val="4D4D4D"/>
                </a:solidFill>
              </a:rPr>
              <a:t>fonctionnement</a:t>
            </a:r>
            <a:r>
              <a:rPr lang="en-US" sz="3200" dirty="0">
                <a:solidFill>
                  <a:srgbClr val="4D4D4D"/>
                </a:solidFill>
              </a:rPr>
              <a:t> et </a:t>
            </a:r>
            <a:r>
              <a:rPr lang="en-US" sz="3200" dirty="0" err="1">
                <a:solidFill>
                  <a:srgbClr val="4D4D4D"/>
                </a:solidFill>
              </a:rPr>
              <a:t>utilité</a:t>
            </a:r>
            <a:endParaRPr lang="en-US" sz="3200" dirty="0">
              <a:solidFill>
                <a:srgbClr val="4D4D4D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D84611B-FF43-456F-99BF-150C6854C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891962"/>
            <a:ext cx="7315200" cy="5074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025578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E7E10C65-6EB2-43F9-9DFB-8A8B706B16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934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dirty="0">
                <a:solidFill>
                  <a:srgbClr val="4D4D4D"/>
                </a:solidFill>
              </a:rPr>
              <a:t>B- Mode de </a:t>
            </a:r>
            <a:r>
              <a:rPr lang="en-US" sz="3200" dirty="0" err="1">
                <a:solidFill>
                  <a:srgbClr val="4D4D4D"/>
                </a:solidFill>
              </a:rPr>
              <a:t>fonctionnement</a:t>
            </a:r>
            <a:r>
              <a:rPr lang="en-US" sz="3200" dirty="0">
                <a:solidFill>
                  <a:srgbClr val="4D4D4D"/>
                </a:solidFill>
              </a:rPr>
              <a:t> et </a:t>
            </a:r>
            <a:r>
              <a:rPr lang="en-US" sz="3200" dirty="0" err="1">
                <a:solidFill>
                  <a:srgbClr val="4D4D4D"/>
                </a:solidFill>
              </a:rPr>
              <a:t>utilité</a:t>
            </a:r>
            <a:endParaRPr lang="en-US" sz="3200" dirty="0">
              <a:solidFill>
                <a:srgbClr val="4D4D4D"/>
              </a:solidFill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EA9F55F9-F7FD-484F-BD5C-8352B5DB4F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798579"/>
            <a:ext cx="7239000" cy="552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499247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1223962" y="-4191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latinLnBrk="1">
              <a:defRPr/>
            </a:pP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FA15BA-486D-4A10-8310-B04508C08CE7}"/>
              </a:ext>
            </a:extLst>
          </p:cNvPr>
          <p:cNvSpPr/>
          <p:nvPr/>
        </p:nvSpPr>
        <p:spPr>
          <a:xfrm>
            <a:off x="533400" y="2362200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2800" b="1" dirty="0"/>
              <a:t>16- Différentes déclinaisons du Lean Management </a:t>
            </a:r>
          </a:p>
        </p:txBody>
      </p:sp>
    </p:spTree>
    <p:extLst>
      <p:ext uri="{BB962C8B-B14F-4D97-AF65-F5344CB8AC3E}">
        <p14:creationId xmlns:p14="http://schemas.microsoft.com/office/powerpoint/2010/main" val="18151721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239000" cy="715963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solidFill>
                  <a:srgbClr val="4D4D4D"/>
                </a:solidFill>
              </a:rPr>
              <a:t>B- Les principes du Lean Management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98ADD26-0A73-475C-938B-4C296D185521}"/>
              </a:ext>
            </a:extLst>
          </p:cNvPr>
          <p:cNvSpPr txBox="1"/>
          <p:nvPr/>
        </p:nvSpPr>
        <p:spPr>
          <a:xfrm>
            <a:off x="1828800" y="944563"/>
            <a:ext cx="7239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accent6"/>
                </a:solidFill>
              </a:rPr>
              <a:t>4- L’amélioration: </a:t>
            </a:r>
          </a:p>
          <a:p>
            <a:endParaRPr lang="fr-FR" dirty="0">
              <a:solidFill>
                <a:schemeClr val="accent6"/>
              </a:solidFill>
            </a:endParaRPr>
          </a:p>
          <a:p>
            <a:pPr algn="ctr"/>
            <a:r>
              <a:rPr lang="fr-FR" b="1" dirty="0">
                <a:solidFill>
                  <a:srgbClr val="00B050"/>
                </a:solidFill>
              </a:rPr>
              <a:t>La résolution continue de problème est un moteur d’apprentissage pour l’organisation </a:t>
            </a:r>
          </a:p>
          <a:p>
            <a:endParaRPr lang="fr-FR" dirty="0">
              <a:solidFill>
                <a:schemeClr val="accent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u="sng" dirty="0">
                <a:solidFill>
                  <a:schemeClr val="accent6"/>
                </a:solidFill>
              </a:rPr>
              <a:t>Principe 12</a:t>
            </a:r>
            <a:r>
              <a:rPr lang="fr-FR" b="1" dirty="0">
                <a:solidFill>
                  <a:schemeClr val="accent6"/>
                </a:solidFill>
              </a:rPr>
              <a:t>: </a:t>
            </a:r>
            <a:r>
              <a:rPr lang="fr-FR" dirty="0">
                <a:solidFill>
                  <a:schemeClr val="accent6"/>
                </a:solidFill>
              </a:rPr>
              <a:t>Aller toujours sur le terrain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70C0"/>
                </a:solidFill>
              </a:rPr>
              <a:t>Aller et voir par soi-même pour comprendre les situations en profondeur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accent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u="sng" dirty="0">
                <a:solidFill>
                  <a:schemeClr val="accent6"/>
                </a:solidFill>
              </a:rPr>
              <a:t>Principe 13</a:t>
            </a:r>
            <a:r>
              <a:rPr lang="fr-FR" b="1" dirty="0">
                <a:solidFill>
                  <a:schemeClr val="accent6"/>
                </a:solidFill>
              </a:rPr>
              <a:t>: </a:t>
            </a:r>
            <a:r>
              <a:rPr lang="fr-FR" dirty="0">
                <a:solidFill>
                  <a:schemeClr val="accent6"/>
                </a:solidFill>
              </a:rPr>
              <a:t>Prendre les décisions en consensus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70C0"/>
                </a:solidFill>
              </a:rPr>
              <a:t>Prendre les décisions lentement en consensus en considérant toutes les options puis mettre en œuvre rapidement les décisions choisies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accent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u="sng" dirty="0">
                <a:solidFill>
                  <a:schemeClr val="accent6"/>
                </a:solidFill>
              </a:rPr>
              <a:t>Principe 14</a:t>
            </a:r>
            <a:r>
              <a:rPr lang="fr-FR" b="1" dirty="0">
                <a:solidFill>
                  <a:schemeClr val="accent6"/>
                </a:solidFill>
              </a:rPr>
              <a:t>: </a:t>
            </a:r>
            <a:r>
              <a:rPr lang="fr-FR" dirty="0">
                <a:solidFill>
                  <a:schemeClr val="accent6"/>
                </a:solidFill>
              </a:rPr>
              <a:t>Amélioration continue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70C0"/>
                </a:solidFill>
              </a:rPr>
              <a:t>Devenir une organisation apprenante au travers de la réflexion continue et de l’amélioration continue (Kaizen)</a:t>
            </a:r>
          </a:p>
        </p:txBody>
      </p:sp>
    </p:spTree>
    <p:extLst>
      <p:ext uri="{BB962C8B-B14F-4D97-AF65-F5344CB8AC3E}">
        <p14:creationId xmlns:p14="http://schemas.microsoft.com/office/powerpoint/2010/main" val="2039527366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Le Lean Design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3A3C483-0CF1-4D31-BB14-B998DE030158}"/>
              </a:ext>
            </a:extLst>
          </p:cNvPr>
          <p:cNvSpPr/>
          <p:nvPr/>
        </p:nvSpPr>
        <p:spPr>
          <a:xfrm>
            <a:off x="1858818" y="792163"/>
            <a:ext cx="7132782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Définition: </a:t>
            </a:r>
            <a:r>
              <a:rPr lang="fr-FR" dirty="0">
                <a:solidFill>
                  <a:srgbClr val="002060"/>
                </a:solidFill>
              </a:rPr>
              <a:t>Placer le client et ses besoins au cœur de sa stratégie produit. 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Objectif: </a:t>
            </a:r>
            <a:r>
              <a:rPr lang="fr-FR" dirty="0">
                <a:solidFill>
                  <a:srgbClr val="002060"/>
                </a:solidFill>
              </a:rPr>
              <a:t>Identifier la notion de valeur chez le client pour pouvoir envisager le développement de nouvelles offres et fonctionnalités qui soient facteurs de différenciation et création de valeur.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3 étapes à suivre </a:t>
            </a:r>
            <a:r>
              <a:rPr lang="fr-FR" dirty="0">
                <a:solidFill>
                  <a:srgbClr val="002060"/>
                </a:solidFill>
              </a:rPr>
              <a:t>: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Adopter une démarche marketing en identifiant les besoins du client</a:t>
            </a:r>
            <a:r>
              <a:rPr lang="fr-FR" dirty="0">
                <a:solidFill>
                  <a:srgbClr val="002060"/>
                </a:solidFill>
              </a:rPr>
              <a:t>: Ils peuvent être explicites, implicites ou encore latents.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Procéder à une segmentation</a:t>
            </a:r>
            <a:r>
              <a:rPr lang="fr-FR" dirty="0">
                <a:solidFill>
                  <a:srgbClr val="002060"/>
                </a:solidFill>
              </a:rPr>
              <a:t>: Selon le modèle KANO.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Utiliser des méthodes éprouvées telles que la méthode QFD (« </a:t>
            </a:r>
            <a:r>
              <a:rPr lang="fr-FR" u="sng" dirty="0" err="1">
                <a:solidFill>
                  <a:srgbClr val="002060"/>
                </a:solidFill>
              </a:rPr>
              <a:t>Quality</a:t>
            </a:r>
            <a:r>
              <a:rPr lang="fr-FR" u="sng" dirty="0">
                <a:solidFill>
                  <a:srgbClr val="002060"/>
                </a:solidFill>
              </a:rPr>
              <a:t> </a:t>
            </a:r>
            <a:r>
              <a:rPr lang="fr-FR" u="sng" dirty="0" err="1">
                <a:solidFill>
                  <a:srgbClr val="002060"/>
                </a:solidFill>
              </a:rPr>
              <a:t>Function</a:t>
            </a:r>
            <a:r>
              <a:rPr lang="fr-FR" u="sng" dirty="0">
                <a:solidFill>
                  <a:srgbClr val="002060"/>
                </a:solidFill>
              </a:rPr>
              <a:t> </a:t>
            </a:r>
            <a:r>
              <a:rPr lang="fr-FR" u="sng" dirty="0" err="1">
                <a:solidFill>
                  <a:srgbClr val="002060"/>
                </a:solidFill>
              </a:rPr>
              <a:t>Deployment</a:t>
            </a:r>
            <a:r>
              <a:rPr lang="fr-FR" u="sng" dirty="0">
                <a:solidFill>
                  <a:srgbClr val="002060"/>
                </a:solidFill>
              </a:rPr>
              <a:t> »)</a:t>
            </a:r>
            <a:r>
              <a:rPr lang="fr-FR" dirty="0">
                <a:solidFill>
                  <a:srgbClr val="002060"/>
                </a:solidFill>
              </a:rPr>
              <a:t>: Pour pouvoir définir des solutions fonctionnelles et techniques.</a:t>
            </a:r>
            <a:endParaRPr lang="fr-FR" b="0" i="0" dirty="0">
              <a:solidFill>
                <a:srgbClr val="00206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217777385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Le Lean Design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24C37E1-58C5-414A-84F6-BCF4C24ABF92}"/>
              </a:ext>
            </a:extLst>
          </p:cNvPr>
          <p:cNvSpPr/>
          <p:nvPr/>
        </p:nvSpPr>
        <p:spPr>
          <a:xfrm>
            <a:off x="1828800" y="808327"/>
            <a:ext cx="670560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Exploiter les sources de valeurs: 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Chercher à faire évoluer ses produits et services dans une logique d’écoute de marché.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Trouver des solutions innovantes pour bénéficier d’un avantage concurrentiel. 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D’un besoin latent, on accélère souvent les processus d’innovation par l’utilisation de méthodes éprouvées (Modèles KANO, démarche ANAVAL, QFD et TRIZ)</a:t>
            </a:r>
          </a:p>
          <a:p>
            <a:pPr lvl="2" algn="just"/>
            <a:endParaRPr lang="fr-FR" dirty="0">
              <a:solidFill>
                <a:srgbClr val="002060"/>
              </a:solidFill>
            </a:endParaRP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« besoin latent »: Besoins  qui ne sont pas exprimés dans l’analyse des besoins mais qui peuvent le devenir à tout moment.</a:t>
            </a:r>
          </a:p>
          <a:p>
            <a:pPr lvl="2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Toute la difficulté repose sur: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définition de la stratégie de conception au regard du plan stratégique de l’entreprise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maîtrise de la valeur ajoutée qui se joue principalement autour de la capacité à mobiliser les bonnes ressources avec les bons outils.</a:t>
            </a:r>
            <a:endParaRPr lang="fr-FR" b="0" i="0" dirty="0">
              <a:solidFill>
                <a:srgbClr val="00206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484357867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Le Lean Manufacturing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960C36-EF01-4636-AFD2-B77E81BDB643}"/>
              </a:ext>
            </a:extLst>
          </p:cNvPr>
          <p:cNvSpPr/>
          <p:nvPr/>
        </p:nvSpPr>
        <p:spPr>
          <a:xfrm>
            <a:off x="1828800" y="824671"/>
            <a:ext cx="71628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666666"/>
                </a:solidFill>
                <a:latin typeface="arial" panose="020B0604020202020204" pitchFamily="34" charset="0"/>
              </a:rPr>
              <a:t>Définition: </a:t>
            </a:r>
          </a:p>
          <a:p>
            <a:endParaRPr lang="fr-FR" b="1" dirty="0">
              <a:solidFill>
                <a:srgbClr val="666666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Version occidentale du Système de Production Toyota (TPS)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Le Lean repose sur l’élimination des gaspillages dans les processus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rgbClr val="002060"/>
                </a:solidFill>
                <a:latin typeface="arial" panose="020B0604020202020204" pitchFamily="34" charset="0"/>
              </a:rPr>
              <a:t>Ex: trop de stock de produits finis, trop de déchets de production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i="1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Le Lean n’a pas pour objectif la réduction du nombre d’employés.</a:t>
            </a:r>
          </a:p>
          <a:p>
            <a:pPr algn="just"/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Le Lean vise à augmenter le capacité, en réduisant: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Les coûts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Le temps de cycle.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Le Lean s‘appuie sur la compréhension des besoins des clients.</a:t>
            </a:r>
          </a:p>
        </p:txBody>
      </p:sp>
    </p:spTree>
    <p:extLst>
      <p:ext uri="{BB962C8B-B14F-4D97-AF65-F5344CB8AC3E}">
        <p14:creationId xmlns:p14="http://schemas.microsoft.com/office/powerpoint/2010/main" val="1561345646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Le Lean Manufacturing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960C36-EF01-4636-AFD2-B77E81BDB643}"/>
              </a:ext>
            </a:extLst>
          </p:cNvPr>
          <p:cNvSpPr/>
          <p:nvPr/>
        </p:nvSpPr>
        <p:spPr>
          <a:xfrm>
            <a:off x="1828800" y="824671"/>
            <a:ext cx="71628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  <a:latin typeface="arial" panose="020B0604020202020204" pitchFamily="34" charset="0"/>
              </a:rPr>
              <a:t>La Pensée Lean</a:t>
            </a:r>
          </a:p>
          <a:p>
            <a:endParaRPr lang="fr-FR" b="1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Quantifier la valeur du produit du point de vue du client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Identifier la chaîne de valeur pour mettre en évidence les gaspillages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Créer un flux pour réduire la taille de lots et les encours (WIP)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Produire seulement ce que le client a commandé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Rechercher perpétuellement la perfection, en améliorant la qualité et en éliminant les gaspillages</a:t>
            </a:r>
            <a:endParaRPr lang="fr-FR" b="0" i="0" dirty="0">
              <a:solidFill>
                <a:srgbClr val="00206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4488436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Le Lean Manufacturing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61BCB21-EA9A-4E6F-B7B7-917ADCF9B5B3}"/>
              </a:ext>
            </a:extLst>
          </p:cNvPr>
          <p:cNvSpPr/>
          <p:nvPr/>
        </p:nvSpPr>
        <p:spPr>
          <a:xfrm>
            <a:off x="1905000" y="990600"/>
            <a:ext cx="70866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  <a:latin typeface="arial" panose="020B0604020202020204" pitchFamily="34" charset="0"/>
              </a:rPr>
              <a:t>Types de Gaspillages (MUDA)</a:t>
            </a:r>
          </a:p>
          <a:p>
            <a:endParaRPr lang="fr-FR" b="1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inherit"/>
              </a:rPr>
              <a:t>Production excessive</a:t>
            </a:r>
          </a:p>
          <a:p>
            <a:pPr algn="just" fontAlgn="base"/>
            <a:endParaRPr lang="fr-FR" dirty="0">
              <a:solidFill>
                <a:srgbClr val="002060"/>
              </a:solidFill>
              <a:latin typeface="inherit"/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inherit"/>
              </a:rPr>
              <a:t>Stocks excessifs</a:t>
            </a:r>
          </a:p>
          <a:p>
            <a:pPr algn="just" fontAlgn="base"/>
            <a:endParaRPr lang="fr-FR" dirty="0">
              <a:solidFill>
                <a:srgbClr val="002060"/>
              </a:solidFill>
              <a:latin typeface="inherit"/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inherit"/>
              </a:rPr>
              <a:t>Défauts, déchets</a:t>
            </a:r>
          </a:p>
          <a:p>
            <a:pPr algn="just" fontAlgn="base"/>
            <a:endParaRPr lang="fr-FR" dirty="0">
              <a:solidFill>
                <a:srgbClr val="002060"/>
              </a:solidFill>
              <a:latin typeface="inherit"/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inherit"/>
              </a:rPr>
              <a:t>Étape sans valeur ajoutée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inherit"/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inherit"/>
              </a:rPr>
              <a:t>Temps d’attente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inherit"/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inherit"/>
              </a:rPr>
              <a:t>Mouvements inutiles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inherit"/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inherit"/>
              </a:rPr>
              <a:t>Déplacements inutiles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inherit"/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inherit"/>
              </a:rPr>
              <a:t>Sous-utilisation des compétences</a:t>
            </a:r>
            <a:endParaRPr lang="fr-FR" b="0" i="0" dirty="0">
              <a:solidFill>
                <a:srgbClr val="002060"/>
              </a:solidFill>
              <a:effectLst/>
              <a:latin typeface="inherit"/>
            </a:endParaRPr>
          </a:p>
        </p:txBody>
      </p:sp>
    </p:spTree>
    <p:extLst>
      <p:ext uri="{BB962C8B-B14F-4D97-AF65-F5344CB8AC3E}">
        <p14:creationId xmlns:p14="http://schemas.microsoft.com/office/powerpoint/2010/main" val="1251294145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Le Lean Manufacturing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63677BA-6D0D-438E-9FA5-2AB5FA070F9A}"/>
              </a:ext>
            </a:extLst>
          </p:cNvPr>
          <p:cNvSpPr/>
          <p:nvPr/>
        </p:nvSpPr>
        <p:spPr>
          <a:xfrm>
            <a:off x="1828800" y="772234"/>
            <a:ext cx="73152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dirty="0">
                <a:solidFill>
                  <a:srgbClr val="002060"/>
                </a:solidFill>
              </a:rPr>
              <a:t>Processus Lean et Traditionnel:</a:t>
            </a:r>
          </a:p>
          <a:p>
            <a:pPr algn="just"/>
            <a:endParaRPr lang="fr-FR" b="1" dirty="0">
              <a:solidFill>
                <a:srgbClr val="002060"/>
              </a:solidFill>
            </a:endParaRPr>
          </a:p>
          <a:p>
            <a:pPr algn="just" fontAlgn="base"/>
            <a:r>
              <a:rPr lang="fr-FR" dirty="0">
                <a:solidFill>
                  <a:srgbClr val="002060"/>
                </a:solidFill>
              </a:rPr>
              <a:t>Voici les résultats moyens obtenus lorsque l’on déploie le Lean </a:t>
            </a:r>
            <a:r>
              <a:rPr lang="fr-FR" dirty="0" err="1">
                <a:solidFill>
                  <a:srgbClr val="002060"/>
                </a:solidFill>
              </a:rPr>
              <a:t>Manufacturing</a:t>
            </a:r>
            <a:r>
              <a:rPr lang="fr-FR" dirty="0">
                <a:solidFill>
                  <a:srgbClr val="002060"/>
                </a:solidFill>
              </a:rPr>
              <a:t> dans une entreprise :</a:t>
            </a:r>
          </a:p>
          <a:p>
            <a:pPr algn="just" fontAlgn="base"/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temps de développement d’un nouveau produit est divisé par 2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L’investissement dans des machines et des outils est réduit de moitié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Les heures d’effort des employés directs et indirects sont divisées par 2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Taux de défauts sur les produits finis est divisé par 2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Utilisation de la moitié de la surface de travail pour la même production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Les encours sont divisés par 10 au moins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taille de lots est réduite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capacité et la cadence augmentent</a:t>
            </a:r>
          </a:p>
        </p:txBody>
      </p:sp>
    </p:spTree>
    <p:extLst>
      <p:ext uri="{BB962C8B-B14F-4D97-AF65-F5344CB8AC3E}">
        <p14:creationId xmlns:p14="http://schemas.microsoft.com/office/powerpoint/2010/main" val="506809274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Le Lean Manufacturing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63677BA-6D0D-438E-9FA5-2AB5FA070F9A}"/>
              </a:ext>
            </a:extLst>
          </p:cNvPr>
          <p:cNvSpPr/>
          <p:nvPr/>
        </p:nvSpPr>
        <p:spPr>
          <a:xfrm>
            <a:off x="1828800" y="772234"/>
            <a:ext cx="731520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dirty="0">
                <a:solidFill>
                  <a:srgbClr val="002060"/>
                </a:solidFill>
              </a:rPr>
              <a:t>Processus Lean et Traditionnel (Suite):</a:t>
            </a:r>
          </a:p>
          <a:p>
            <a:pPr algn="just" fontAlgn="base"/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Plus d’espace disponible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Une meilleur rotation des stocks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Amélioration de l’ergonomie des postes de travail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Amélioration de la qualité : réduction des déchets et des retouches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Réduction des stocks (Ex: Matières, en-cours, produits finis)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Réduction des délais d’exécution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Meilleure Marge Brute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Amélioration de la participation, de l’implication et du moral des employés</a:t>
            </a:r>
            <a:endParaRPr lang="fr-FR" b="0" i="0" dirty="0">
              <a:solidFill>
                <a:srgbClr val="00206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88820768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C- Le Lean Office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7BF9D7-EC5E-4729-ABAA-C56DB2E5390C}"/>
              </a:ext>
            </a:extLst>
          </p:cNvPr>
          <p:cNvSpPr/>
          <p:nvPr/>
        </p:nvSpPr>
        <p:spPr>
          <a:xfrm>
            <a:off x="1981200" y="813265"/>
            <a:ext cx="70104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dirty="0">
                <a:solidFill>
                  <a:srgbClr val="002060"/>
                </a:solidFill>
              </a:rPr>
              <a:t>Définition: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Lean Office est une philosophie qui se base sur le Lean pour adapter la philosophie aux bureaux et aux activités tertiaires afin de maximiser la performance des processus administratifs. 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algn="just" fontAlgn="base"/>
            <a:r>
              <a:rPr lang="fr-FR" b="1" dirty="0">
                <a:solidFill>
                  <a:srgbClr val="002060"/>
                </a:solidFill>
              </a:rPr>
              <a:t>Objectif du Lean Office: </a:t>
            </a:r>
          </a:p>
          <a:p>
            <a:pPr algn="just" fontAlgn="base"/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Améliorer les bon fonctionnement de l’entreprise qui va adopter le Lean Office comme ligne de conduite principale.</a:t>
            </a:r>
          </a:p>
          <a:p>
            <a:pPr algn="just" fontAlgn="base"/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Remarque</a:t>
            </a:r>
            <a:r>
              <a:rPr lang="fr-FR" dirty="0">
                <a:solidFill>
                  <a:srgbClr val="002060"/>
                </a:solidFill>
              </a:rPr>
              <a:t>: L’humain est au centre de ce Lean Office et beaucoup d’effort seront concentrés sur lui afin d’améliorer sa vie de tous les jours.</a:t>
            </a:r>
          </a:p>
          <a:p>
            <a:endParaRPr lang="fr-F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5135911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C- Le Lean Office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7BF9D7-EC5E-4729-ABAA-C56DB2E5390C}"/>
              </a:ext>
            </a:extLst>
          </p:cNvPr>
          <p:cNvSpPr/>
          <p:nvPr/>
        </p:nvSpPr>
        <p:spPr>
          <a:xfrm>
            <a:off x="1981200" y="823815"/>
            <a:ext cx="701040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dirty="0">
                <a:solidFill>
                  <a:srgbClr val="002060"/>
                </a:solidFill>
              </a:rPr>
              <a:t>Les principes du Lean Office:</a:t>
            </a:r>
          </a:p>
          <a:p>
            <a:pPr algn="just"/>
            <a:endParaRPr lang="fr-FR" b="1" dirty="0">
              <a:solidFill>
                <a:srgbClr val="002060"/>
              </a:solidFill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Diminuer au maximum le temps et fluidifier l’ensemble des processus tout en allant vers une meilleure performance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Augmenter la réactivité et l’efficience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Diminuer au maximum les erreurs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Augmenter la satisfaction des clients et des parties prenantes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Réadapter les effectifs: (Ex: Réaffecter certaines ressources sur des positions plus intéressantes pour l’entreprise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Externaliser les tâches qui sont obligatoires mais qui n’ont que très peu de valeur ajoutée.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Avoir des employés plus heureux dans leur travail.</a:t>
            </a:r>
          </a:p>
          <a:p>
            <a:pPr algn="just"/>
            <a:endParaRPr lang="fr-FR" b="1" dirty="0">
              <a:solidFill>
                <a:srgbClr val="002060"/>
              </a:solidFill>
            </a:endParaRP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endParaRPr lang="fr-F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4333647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C- Le Lean Office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7BF9D7-EC5E-4729-ABAA-C56DB2E5390C}"/>
              </a:ext>
            </a:extLst>
          </p:cNvPr>
          <p:cNvSpPr/>
          <p:nvPr/>
        </p:nvSpPr>
        <p:spPr>
          <a:xfrm>
            <a:off x="1981200" y="823815"/>
            <a:ext cx="70104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dirty="0">
                <a:solidFill>
                  <a:srgbClr val="002060"/>
                </a:solidFill>
              </a:rPr>
              <a:t>Les Mudas du Lean Office:</a:t>
            </a:r>
          </a:p>
          <a:p>
            <a:pPr algn="just"/>
            <a:endParaRPr lang="fr-FR" b="1" dirty="0">
              <a:solidFill>
                <a:srgbClr val="002060"/>
              </a:solidFill>
            </a:endParaRPr>
          </a:p>
          <a:p>
            <a:pPr fontAlgn="base"/>
            <a:r>
              <a:rPr lang="fr-FR" dirty="0">
                <a:solidFill>
                  <a:srgbClr val="002060"/>
                </a:solidFill>
              </a:rPr>
              <a:t>Le Lean Office a adapté les mudas (l’élimination des gaspillages) du Lean au monde des bureaux :</a:t>
            </a:r>
            <a:br>
              <a:rPr lang="fr-FR" dirty="0">
                <a:solidFill>
                  <a:srgbClr val="002060"/>
                </a:solidFill>
              </a:rPr>
            </a:br>
            <a:endParaRPr lang="fr-FR" b="1" dirty="0">
              <a:solidFill>
                <a:srgbClr val="002060"/>
              </a:solidFill>
            </a:endParaRP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endParaRPr lang="fr-FR" dirty="0">
              <a:solidFill>
                <a:srgbClr val="00206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9C6A1E-812A-483F-BF96-59A8078D5DBB}"/>
              </a:ext>
            </a:extLst>
          </p:cNvPr>
          <p:cNvSpPr/>
          <p:nvPr/>
        </p:nvSpPr>
        <p:spPr>
          <a:xfrm>
            <a:off x="1957754" y="2265974"/>
            <a:ext cx="70104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surproduction de documents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Les délais administratifs et d’attente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Les déplacements de dossiers et documents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stock en cours de dossiers, de documents et de données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Les opérations inutiles, copies inutiles et vérifications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Les mouvements et déplacements inutiles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Les rebus et retouches documentaires</a:t>
            </a:r>
            <a:endParaRPr lang="fr-FR" b="0" i="0" dirty="0">
              <a:solidFill>
                <a:srgbClr val="00206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123632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239000" cy="715963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solidFill>
                  <a:srgbClr val="4D4D4D"/>
                </a:solidFill>
              </a:rPr>
              <a:t>B- Les principes du Lean Management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0687730-181E-4DEA-9B73-A81C900A2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20594" y="1371600"/>
            <a:ext cx="7323406" cy="5030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634600281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D- Le Lean IT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D4DF634-6FCB-47E2-A6ED-A23D3A6CACC1}"/>
              </a:ext>
            </a:extLst>
          </p:cNvPr>
          <p:cNvSpPr/>
          <p:nvPr/>
        </p:nvSpPr>
        <p:spPr>
          <a:xfrm>
            <a:off x="1828800" y="803886"/>
            <a:ext cx="72390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fr-FR" b="1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algn="just"/>
            <a:r>
              <a:rPr lang="fr-FR" b="1" dirty="0">
                <a:solidFill>
                  <a:srgbClr val="002060"/>
                </a:solidFill>
                <a:latin typeface="Arial" panose="020B0604020202020204" pitchFamily="34" charset="0"/>
              </a:rPr>
              <a:t>Définition</a:t>
            </a: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: </a:t>
            </a:r>
          </a:p>
          <a:p>
            <a:pPr algn="just"/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Extension des principes du </a:t>
            </a: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  <a:hlinkClick r:id="rId3" tooltip="Lea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Lean</a:t>
            </a: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 au monde des systèmes d'information: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Développement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Management de projets informatiques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Infrastructures</a:t>
            </a:r>
          </a:p>
          <a:p>
            <a:pPr algn="just"/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algn="just"/>
            <a:r>
              <a:rPr lang="fr-FR" b="1" dirty="0">
                <a:solidFill>
                  <a:srgbClr val="002060"/>
                </a:solidFill>
                <a:latin typeface="Arial" panose="020B0604020202020204" pitchFamily="34" charset="0"/>
              </a:rPr>
              <a:t>Objectif: </a:t>
            </a:r>
          </a:p>
          <a:p>
            <a:pPr algn="just"/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Elimination des pertes (Travail n'apportant aucune valeur métier à un produit ou à un service)</a:t>
            </a:r>
            <a:endParaRPr lang="fr-F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5270799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D- Le Lean IT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E8739C-EB1A-48B6-B938-BF1D019480CF}"/>
              </a:ext>
            </a:extLst>
          </p:cNvPr>
          <p:cNvSpPr/>
          <p:nvPr/>
        </p:nvSpPr>
        <p:spPr>
          <a:xfrm>
            <a:off x="1828800" y="792163"/>
            <a:ext cx="701040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dirty="0">
                <a:solidFill>
                  <a:srgbClr val="002060"/>
                </a:solidFill>
                <a:latin typeface="Arial" panose="020B0604020202020204" pitchFamily="34" charset="0"/>
              </a:rPr>
              <a:t>Principes: </a:t>
            </a:r>
          </a:p>
          <a:p>
            <a:pPr algn="just"/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  <a:latin typeface="Arial" panose="020B0604020202020204" pitchFamily="34" charset="0"/>
              </a:rPr>
              <a:t>Identification des clients des processus IT et détermination de la valeur ajoutée du point de vue de ces clients :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b="1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Réponse aux attentes et besoins explicites et implicites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Critères de performances et de disponibilité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Différentiation avec les nouvelles technologies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Respect des contraintes réglementaires et environnementales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  <a:latin typeface="Arial" panose="020B0604020202020204" pitchFamily="34" charset="0"/>
              </a:rPr>
              <a:t>Définition de la chaîne de valeur ajoutée, ou appelée Value Stream Mapping (VSM) : </a:t>
            </a:r>
          </a:p>
          <a:p>
            <a:pPr algn="just"/>
            <a:endParaRPr lang="fr-FR" b="1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Description, qualification et quantification en performance de chacune des étapes de ce processus sous la forme de chaîne de valeur: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Temps de traitement de chaque étape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Délai entre 2 étapes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Taux de transformation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211735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D- Le Lean IT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E8739C-EB1A-48B6-B938-BF1D019480CF}"/>
              </a:ext>
            </a:extLst>
          </p:cNvPr>
          <p:cNvSpPr/>
          <p:nvPr/>
        </p:nvSpPr>
        <p:spPr>
          <a:xfrm>
            <a:off x="1828800" y="792163"/>
            <a:ext cx="70104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dirty="0">
                <a:solidFill>
                  <a:srgbClr val="002060"/>
                </a:solidFill>
                <a:latin typeface="Arial" panose="020B0604020202020204" pitchFamily="34" charset="0"/>
              </a:rPr>
              <a:t>Principes (Suite):</a:t>
            </a:r>
          </a:p>
          <a:p>
            <a:pPr algn="just"/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  <a:latin typeface="Arial" panose="020B0604020202020204" pitchFamily="34" charset="0"/>
              </a:rPr>
              <a:t>Assurer le flux continu avec un mouvement continu des produits: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Services et informations de bout en bout en éliminant tout gaspillage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  <a:latin typeface="Arial" panose="020B0604020202020204" pitchFamily="34" charset="0"/>
              </a:rPr>
              <a:t>Passer du flux poussé au flux tiré (ou Pull) :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Le client devient demandeur, rien n’est fait en amont du processus tant que le client ne montre pas ses besoins en aval.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  <a:latin typeface="Arial" panose="020B0604020202020204" pitchFamily="34" charset="0"/>
              </a:rPr>
              <a:t>Tendre vers la perfection :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</a:rPr>
              <a:t>Mise en œuvre d’une dynamique d’amélioration continue pérenne</a:t>
            </a:r>
            <a:endParaRPr lang="fr-FR" b="0" i="0" dirty="0">
              <a:solidFill>
                <a:srgbClr val="00206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134851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D- Le Lean IT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E8739C-EB1A-48B6-B938-BF1D019480CF}"/>
              </a:ext>
            </a:extLst>
          </p:cNvPr>
          <p:cNvSpPr/>
          <p:nvPr/>
        </p:nvSpPr>
        <p:spPr>
          <a:xfrm>
            <a:off x="1828800" y="792163"/>
            <a:ext cx="701040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dirty="0">
                <a:solidFill>
                  <a:srgbClr val="002060"/>
                </a:solidFill>
                <a:latin typeface="Arial" panose="020B0604020202020204" pitchFamily="34" charset="0"/>
              </a:rPr>
              <a:t>Démarche:</a:t>
            </a:r>
          </a:p>
          <a:p>
            <a:pPr algn="just"/>
            <a:endParaRPr lang="fr-FR" b="1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algn="just"/>
            <a:r>
              <a:rPr lang="fr-FR" dirty="0">
                <a:solidFill>
                  <a:srgbClr val="002060"/>
                </a:solidFill>
              </a:rPr>
              <a:t>2 formats possibles:</a:t>
            </a:r>
          </a:p>
          <a:p>
            <a:pPr algn="just"/>
            <a:endParaRPr lang="fr-FR" b="1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Programme d’amélioration de l’efficacité cohérent: </a:t>
            </a:r>
          </a:p>
          <a:p>
            <a:pPr algn="just"/>
            <a:endParaRPr lang="fr-FR" u="sng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Mise en œuvre d’un portefeuille de projets ou chantiers Lean IT d’amélioration portant sur les processus stratégiques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Nouvelle organisation d’amélioration continue transverse: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u="sng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Définition des principales chaînes de valeur et processus de la direction SI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Identification  d’un pilote de processus par processus stratégique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Conduite des chantiers d’amélioration</a:t>
            </a:r>
          </a:p>
          <a:p>
            <a:pPr algn="just"/>
            <a:endParaRPr lang="fr-FR" dirty="0">
              <a:solidFill>
                <a:srgbClr val="00206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7282853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E- Le Lean UX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6AD057-9673-4FEC-B12A-532B8BB23B52}"/>
              </a:ext>
            </a:extLst>
          </p:cNvPr>
          <p:cNvSpPr/>
          <p:nvPr/>
        </p:nvSpPr>
        <p:spPr>
          <a:xfrm>
            <a:off x="1828800" y="990600"/>
            <a:ext cx="716280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dirty="0">
                <a:solidFill>
                  <a:srgbClr val="002060"/>
                </a:solidFill>
                <a:latin typeface="Karla"/>
              </a:rPr>
              <a:t>Définition:</a:t>
            </a:r>
          </a:p>
          <a:p>
            <a:pPr algn="just"/>
            <a:endParaRPr lang="fr-FR" dirty="0">
              <a:solidFill>
                <a:srgbClr val="002060"/>
              </a:solidFill>
              <a:latin typeface="Karl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Karla"/>
              </a:rPr>
              <a:t>Adaptation du design </a:t>
            </a:r>
            <a:r>
              <a:rPr lang="fr-FR" dirty="0" err="1">
                <a:solidFill>
                  <a:srgbClr val="002060"/>
                </a:solidFill>
                <a:latin typeface="Karla"/>
              </a:rPr>
              <a:t>thinking</a:t>
            </a:r>
            <a:r>
              <a:rPr lang="fr-FR" dirty="0">
                <a:solidFill>
                  <a:srgbClr val="002060"/>
                </a:solidFill>
                <a:latin typeface="Karla"/>
              </a:rPr>
              <a:t> basée sur l’itération et la prise en compte de feedback utilisateur.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Karl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Karl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Karla"/>
              </a:rPr>
              <a:t>Le </a:t>
            </a:r>
            <a:r>
              <a:rPr lang="fr-FR" dirty="0" err="1">
                <a:solidFill>
                  <a:srgbClr val="002060"/>
                </a:solidFill>
                <a:latin typeface="Karla"/>
              </a:rPr>
              <a:t>lean</a:t>
            </a:r>
            <a:r>
              <a:rPr lang="fr-FR" dirty="0">
                <a:solidFill>
                  <a:srgbClr val="002060"/>
                </a:solidFill>
                <a:latin typeface="Karla"/>
              </a:rPr>
              <a:t> UX mise sur un enchaînement de validations d’idées grâce à des tests utilisateurs et des mesures de KPI.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Karl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Karl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Karla"/>
              </a:rPr>
              <a:t>Le </a:t>
            </a:r>
            <a:r>
              <a:rPr lang="fr-FR" dirty="0" err="1">
                <a:solidFill>
                  <a:srgbClr val="002060"/>
                </a:solidFill>
                <a:latin typeface="Karla"/>
              </a:rPr>
              <a:t>lean</a:t>
            </a:r>
            <a:r>
              <a:rPr lang="fr-FR" dirty="0">
                <a:solidFill>
                  <a:srgbClr val="002060"/>
                </a:solidFill>
                <a:latin typeface="Karla"/>
              </a:rPr>
              <a:t> UX offre l’avantage d’inclure l’utilisateur dans l’étape de </a:t>
            </a:r>
            <a:r>
              <a:rPr lang="fr-FR" dirty="0" err="1">
                <a:solidFill>
                  <a:srgbClr val="002060"/>
                </a:solidFill>
                <a:latin typeface="Karla"/>
              </a:rPr>
              <a:t>storybording</a:t>
            </a:r>
            <a:r>
              <a:rPr lang="fr-FR" dirty="0">
                <a:solidFill>
                  <a:srgbClr val="002060"/>
                </a:solidFill>
                <a:latin typeface="Karla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Karl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Karl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  <a:latin typeface="Karla"/>
              </a:rPr>
              <a:t>Remarque</a:t>
            </a:r>
            <a:r>
              <a:rPr lang="fr-FR" dirty="0">
                <a:solidFill>
                  <a:srgbClr val="002060"/>
                </a:solidFill>
                <a:latin typeface="Karla"/>
              </a:rPr>
              <a:t>: Le Lean UX est une méthodologie plutôt adapté au fonctionnement des start-ups ayant besoin: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Karla"/>
              </a:rPr>
              <a:t> d’être agile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Karla"/>
              </a:rPr>
              <a:t>De sortir rapidement des prototypes avec un minimum de financement</a:t>
            </a:r>
            <a:endParaRPr lang="fr-F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9016095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76200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E- Le Lean UX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6AD057-9673-4FEC-B12A-532B8BB23B52}"/>
              </a:ext>
            </a:extLst>
          </p:cNvPr>
          <p:cNvSpPr/>
          <p:nvPr/>
        </p:nvSpPr>
        <p:spPr>
          <a:xfrm>
            <a:off x="1828799" y="3438378"/>
            <a:ext cx="71628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  <a:latin typeface="Karla"/>
              </a:rPr>
              <a:t>Sketches: </a:t>
            </a:r>
            <a:r>
              <a:rPr lang="fr-FR" dirty="0">
                <a:solidFill>
                  <a:srgbClr val="002060"/>
                </a:solidFill>
                <a:latin typeface="Karla"/>
              </a:rPr>
              <a:t>Scénario d’usage comprenant les solutions aux attentes et besoins explicites.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Karl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Karl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  <a:latin typeface="Karla"/>
              </a:rPr>
              <a:t>Wireframes: </a:t>
            </a:r>
            <a:r>
              <a:rPr lang="fr-FR" dirty="0">
                <a:solidFill>
                  <a:srgbClr val="002060"/>
                </a:solidFill>
                <a:latin typeface="Karla"/>
              </a:rPr>
              <a:t>Schéma utilisé lors de la conception d’une interface utilisateur pour définir les zones et les composants qu’elle doit contenir.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Karl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Karl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  <a:latin typeface="Karla"/>
              </a:rPr>
              <a:t>Feedback: </a:t>
            </a:r>
            <a:r>
              <a:rPr lang="fr-FR" dirty="0">
                <a:solidFill>
                  <a:srgbClr val="002060"/>
                </a:solidFill>
                <a:latin typeface="Karla"/>
              </a:rPr>
              <a:t>Présentation et retour d’expérience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Karl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Karl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 err="1">
                <a:solidFill>
                  <a:srgbClr val="002060"/>
                </a:solidFill>
                <a:latin typeface="Karla"/>
              </a:rPr>
              <a:t>Revise</a:t>
            </a:r>
            <a:r>
              <a:rPr lang="fr-FR" b="1" dirty="0">
                <a:solidFill>
                  <a:srgbClr val="002060"/>
                </a:solidFill>
                <a:latin typeface="Karla"/>
              </a:rPr>
              <a:t> &amp; Design: </a:t>
            </a:r>
            <a:r>
              <a:rPr lang="fr-FR" dirty="0">
                <a:solidFill>
                  <a:srgbClr val="002060"/>
                </a:solidFill>
                <a:latin typeface="Karla"/>
              </a:rPr>
              <a:t>Revue pour effectuer une ou des mises au point 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BBA18788-2B0D-4C7C-AC7B-F2C9D1B15E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799" y="1755958"/>
            <a:ext cx="6848475" cy="135255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ED72E86-350F-4932-A8EB-D0CE6551FB19}"/>
              </a:ext>
            </a:extLst>
          </p:cNvPr>
          <p:cNvSpPr/>
          <p:nvPr/>
        </p:nvSpPr>
        <p:spPr>
          <a:xfrm>
            <a:off x="1849900" y="1178586"/>
            <a:ext cx="7162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dirty="0">
                <a:solidFill>
                  <a:srgbClr val="002060"/>
                </a:solidFill>
              </a:rPr>
              <a:t>Exemples de </a:t>
            </a:r>
            <a:r>
              <a:rPr lang="fr-FR" b="1" dirty="0" err="1">
                <a:solidFill>
                  <a:srgbClr val="002060"/>
                </a:solidFill>
              </a:rPr>
              <a:t>Storyboarding</a:t>
            </a:r>
            <a:r>
              <a:rPr lang="fr-FR" b="1" dirty="0">
                <a:solidFill>
                  <a:srgbClr val="002060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836535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010400" cy="715963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4D4D4D"/>
                </a:solidFill>
              </a:rPr>
              <a:t>C- Les </a:t>
            </a:r>
            <a:r>
              <a:rPr lang="en-US" sz="3200" b="1" dirty="0" err="1">
                <a:solidFill>
                  <a:srgbClr val="4D4D4D"/>
                </a:solidFill>
              </a:rPr>
              <a:t>gaspillages</a:t>
            </a:r>
            <a:endParaRPr lang="en-US" sz="3200" b="1" dirty="0">
              <a:solidFill>
                <a:srgbClr val="4D4D4D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DF45C3-4839-4C30-AA18-D7938823F3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28800" y="1143000"/>
            <a:ext cx="7056784" cy="49758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0493986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010400" cy="715963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4D4D4D"/>
                </a:solidFill>
              </a:rPr>
              <a:t>C- Les </a:t>
            </a:r>
            <a:r>
              <a:rPr lang="en-US" sz="3200" b="1" dirty="0" err="1">
                <a:solidFill>
                  <a:srgbClr val="4D4D4D"/>
                </a:solidFill>
              </a:rPr>
              <a:t>gaspillages</a:t>
            </a:r>
            <a:endParaRPr lang="en-US" sz="3200" b="1" dirty="0">
              <a:solidFill>
                <a:srgbClr val="4D4D4D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FC40700-B1EC-4B18-89D2-FD05694073A6}"/>
              </a:ext>
            </a:extLst>
          </p:cNvPr>
          <p:cNvSpPr txBox="1"/>
          <p:nvPr/>
        </p:nvSpPr>
        <p:spPr>
          <a:xfrm>
            <a:off x="1825283" y="1371600"/>
            <a:ext cx="73152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La notion de « gaspillage nécessaire » comporte des activités liées à: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La réglementation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La sécurité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Le stratégique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Une activité à valeur ajoutée: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Est importante pour le client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Transforme le produit ou l’information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Offre un bon résultat du premier coup</a:t>
            </a:r>
          </a:p>
          <a:p>
            <a:pPr lvl="1"/>
            <a:endParaRPr lang="fr-FR" dirty="0">
              <a:solidFill>
                <a:schemeClr val="bg2">
                  <a:lumMod val="5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7444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1223962" y="-4191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latinLnBrk="1">
              <a:defRPr/>
            </a:pP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FA15BA-486D-4A10-8310-B04508C08CE7}"/>
              </a:ext>
            </a:extLst>
          </p:cNvPr>
          <p:cNvSpPr/>
          <p:nvPr/>
        </p:nvSpPr>
        <p:spPr>
          <a:xfrm>
            <a:off x="533400" y="2362200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2800" b="1" dirty="0"/>
              <a:t>02- Sélection des projets et du modèle de projet </a:t>
            </a:r>
          </a:p>
        </p:txBody>
      </p:sp>
    </p:spTree>
    <p:extLst>
      <p:ext uri="{BB962C8B-B14F-4D97-AF65-F5344CB8AC3E}">
        <p14:creationId xmlns:p14="http://schemas.microsoft.com/office/powerpoint/2010/main" val="2692958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438400" y="630604"/>
            <a:ext cx="6553200" cy="89789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Arial" charset="0"/>
                <a:ea typeface="굴림" pitchFamily="34" charset="-127"/>
              </a:rPr>
              <a:t>Date: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Depuis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Septembre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2017</a:t>
            </a:r>
          </a:p>
          <a:p>
            <a:pPr marL="285750" indent="-28575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Arial" charset="0"/>
                <a:ea typeface="굴림" pitchFamily="34" charset="-127"/>
              </a:rPr>
              <a:t>Poste: 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Manager du Domaine Pilotage et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Rémunération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des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commerciaux</a:t>
            </a:r>
            <a:endParaRPr lang="en-US" altLang="ko-KR" sz="1400" dirty="0">
              <a:solidFill>
                <a:schemeClr val="bg1"/>
              </a:solidFill>
              <a:latin typeface="Arial" charset="0"/>
              <a:ea typeface="굴림" pitchFamily="34" charset="-127"/>
            </a:endParaRPr>
          </a:p>
        </p:txBody>
      </p:sp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1223962" y="-4191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latinLnBrk="1">
              <a:defRPr/>
            </a:pPr>
            <a:r>
              <a:rPr kumimoji="1" lang="en-US" altLang="ko-KR" sz="3500" dirty="0">
                <a:solidFill>
                  <a:schemeClr val="bg1"/>
                </a:solidFill>
                <a:ea typeface="굴림" pitchFamily="34" charset="-127"/>
              </a:rPr>
              <a:t>Mon </a:t>
            </a:r>
            <a:r>
              <a:rPr kumimoji="1" lang="en-US" altLang="ko-KR" sz="3500" dirty="0" err="1">
                <a:solidFill>
                  <a:schemeClr val="bg1"/>
                </a:solidFill>
                <a:ea typeface="굴림" pitchFamily="34" charset="-127"/>
              </a:rPr>
              <a:t>parcours</a:t>
            </a:r>
            <a:r>
              <a:rPr kumimoji="1" lang="en-US" altLang="ko-KR" sz="3500" dirty="0">
                <a:solidFill>
                  <a:schemeClr val="bg1"/>
                </a:solidFill>
                <a:ea typeface="굴림" pitchFamily="34" charset="-127"/>
              </a:rPr>
              <a:t>- </a:t>
            </a:r>
            <a:r>
              <a:rPr kumimoji="1" lang="en-US" altLang="ko-KR" sz="3500" dirty="0" err="1">
                <a:solidFill>
                  <a:schemeClr val="bg1"/>
                </a:solidFill>
                <a:ea typeface="굴림" pitchFamily="34" charset="-127"/>
              </a:rPr>
              <a:t>Entreprises</a:t>
            </a:r>
            <a:r>
              <a:rPr kumimoji="1" lang="en-US" altLang="ko-KR" sz="3500" dirty="0">
                <a:solidFill>
                  <a:schemeClr val="bg1"/>
                </a:solidFill>
                <a:ea typeface="굴림" pitchFamily="34" charset="-127"/>
              </a:rPr>
              <a:t> &amp; </a:t>
            </a:r>
            <a:r>
              <a:rPr kumimoji="1" lang="en-US" altLang="ko-KR" sz="3500" dirty="0" err="1">
                <a:solidFill>
                  <a:schemeClr val="bg1"/>
                </a:solidFill>
                <a:ea typeface="굴림" pitchFamily="34" charset="-127"/>
              </a:rPr>
              <a:t>Postes</a:t>
            </a: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93B76D6-62FC-4D17-B820-204C99FEC76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1000" y="630604"/>
            <a:ext cx="1798320" cy="36449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9EB489D6-0708-49BD-8B91-5899763886E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833294"/>
            <a:ext cx="179832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591CEB2-8E8F-4A34-8A69-8091AF56EB1C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061894"/>
            <a:ext cx="179832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Rectangle 3">
            <a:extLst>
              <a:ext uri="{FF2B5EF4-FFF2-40B4-BE49-F238E27FC236}">
                <a16:creationId xmlns:a16="http://schemas.microsoft.com/office/drawing/2014/main" id="{44C3F2BA-CCC9-43A8-9FAE-89AAAE281203}"/>
              </a:ext>
            </a:extLst>
          </p:cNvPr>
          <p:cNvSpPr txBox="1">
            <a:spLocks noChangeArrowheads="1"/>
          </p:cNvSpPr>
          <p:nvPr/>
        </p:nvSpPr>
        <p:spPr>
          <a:xfrm>
            <a:off x="2438400" y="1813949"/>
            <a:ext cx="6553200" cy="1468267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Arial" charset="0"/>
                <a:ea typeface="굴림" pitchFamily="34" charset="-127"/>
              </a:rPr>
              <a:t>Date:  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De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Septembre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2014 à 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Août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2017</a:t>
            </a:r>
          </a:p>
          <a:p>
            <a:pPr marL="285750" indent="-28575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Arial" charset="0"/>
                <a:ea typeface="굴림" pitchFamily="34" charset="-127"/>
              </a:rPr>
              <a:t>Poste:  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Manager de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projet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et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d’équipe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dans le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domaine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Bancaire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et du Crédit à la consummation </a:t>
            </a:r>
          </a:p>
          <a:p>
            <a:pPr marL="285750" indent="-28575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Arial" charset="0"/>
                <a:ea typeface="굴림" pitchFamily="34" charset="-127"/>
              </a:rPr>
              <a:t>Clients: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Oney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-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Cofidis</a:t>
            </a:r>
            <a:endParaRPr lang="en-US" altLang="ko-KR" sz="1400" dirty="0">
              <a:solidFill>
                <a:schemeClr val="bg1"/>
              </a:solidFill>
              <a:latin typeface="Arial" charset="0"/>
              <a:ea typeface="굴림" pitchFamily="34" charset="-127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2EEF9343-2B42-48E5-A961-C73FFC16D3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6932" y="3587166"/>
            <a:ext cx="1798320" cy="371474"/>
          </a:xfrm>
          <a:prstGeom prst="rect">
            <a:avLst/>
          </a:prstGeom>
        </p:spPr>
      </p:pic>
      <p:sp>
        <p:nvSpPr>
          <p:cNvPr id="16" name="Rectangle 3">
            <a:extLst>
              <a:ext uri="{FF2B5EF4-FFF2-40B4-BE49-F238E27FC236}">
                <a16:creationId xmlns:a16="http://schemas.microsoft.com/office/drawing/2014/main" id="{437A7F30-E6FA-426C-A1AE-895DA30C53E6}"/>
              </a:ext>
            </a:extLst>
          </p:cNvPr>
          <p:cNvSpPr txBox="1">
            <a:spLocks noChangeArrowheads="1"/>
          </p:cNvSpPr>
          <p:nvPr/>
        </p:nvSpPr>
        <p:spPr>
          <a:xfrm>
            <a:off x="2444261" y="3509694"/>
            <a:ext cx="6553200" cy="113850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Arial" charset="0"/>
                <a:ea typeface="굴림" pitchFamily="34" charset="-127"/>
              </a:rPr>
              <a:t>Date: 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De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Septembre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2011 à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Septembre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 2014</a:t>
            </a:r>
          </a:p>
          <a:p>
            <a:pPr marL="285750" indent="-28575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Arial" charset="0"/>
                <a:ea typeface="굴림" pitchFamily="34" charset="-127"/>
              </a:rPr>
              <a:t>Poste:  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Chef de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projet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dans le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domaine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de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l’Energie</a:t>
            </a:r>
            <a:endParaRPr lang="en-US" altLang="ko-KR" sz="1400" dirty="0">
              <a:solidFill>
                <a:schemeClr val="bg1"/>
              </a:solidFill>
              <a:latin typeface="Arial" charset="0"/>
              <a:ea typeface="굴림" pitchFamily="34" charset="-127"/>
            </a:endParaRPr>
          </a:p>
          <a:p>
            <a:pPr marL="285750" indent="-28575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Arial" charset="0"/>
                <a:ea typeface="굴림" pitchFamily="34" charset="-127"/>
              </a:rPr>
              <a:t>Clients: 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Total Direct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Energie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- EDF  </a:t>
            </a:r>
          </a:p>
        </p:txBody>
      </p:sp>
      <p:pic>
        <p:nvPicPr>
          <p:cNvPr id="17" name="Image 16" descr="Afficher l'image d'origine">
            <a:extLst>
              <a:ext uri="{FF2B5EF4-FFF2-40B4-BE49-F238E27FC236}">
                <a16:creationId xmlns:a16="http://schemas.microsoft.com/office/drawing/2014/main" id="{8D803FD0-EBDC-4AF8-8E7D-B8DDE31FE1EF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378" y="4851014"/>
            <a:ext cx="1798320" cy="37147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Rectangle 3">
            <a:extLst>
              <a:ext uri="{FF2B5EF4-FFF2-40B4-BE49-F238E27FC236}">
                <a16:creationId xmlns:a16="http://schemas.microsoft.com/office/drawing/2014/main" id="{C765C321-1C77-44EE-8AD0-B65CC24527D5}"/>
              </a:ext>
            </a:extLst>
          </p:cNvPr>
          <p:cNvSpPr txBox="1">
            <a:spLocks noChangeArrowheads="1"/>
          </p:cNvSpPr>
          <p:nvPr/>
        </p:nvSpPr>
        <p:spPr>
          <a:xfrm>
            <a:off x="2464191" y="4851014"/>
            <a:ext cx="6553200" cy="89789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Arial" charset="0"/>
                <a:ea typeface="굴림" pitchFamily="34" charset="-127"/>
              </a:rPr>
              <a:t>Date: 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De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Septembre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2008 à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Juin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2011</a:t>
            </a:r>
          </a:p>
          <a:p>
            <a:pPr marL="285750" indent="-28575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Arial" charset="0"/>
                <a:ea typeface="굴림" pitchFamily="34" charset="-127"/>
              </a:rPr>
              <a:t>Poste: 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Ingénieur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Commercial &amp; Consultant RH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239000" cy="715963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Typologie</a:t>
            </a:r>
            <a:r>
              <a:rPr lang="en-US" sz="3200" b="1" dirty="0">
                <a:solidFill>
                  <a:srgbClr val="4D4D4D"/>
                </a:solidFill>
              </a:rPr>
              <a:t> de </a:t>
            </a:r>
            <a:r>
              <a:rPr lang="en-US" sz="3200" b="1" dirty="0" err="1">
                <a:solidFill>
                  <a:srgbClr val="4D4D4D"/>
                </a:solidFill>
              </a:rPr>
              <a:t>projets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  <a:r>
              <a:rPr lang="en-US" sz="3200" b="1" dirty="0" err="1">
                <a:solidFill>
                  <a:srgbClr val="4D4D4D"/>
                </a:solidFill>
              </a:rPr>
              <a:t>liés</a:t>
            </a:r>
            <a:r>
              <a:rPr lang="en-US" sz="3200" b="1" dirty="0">
                <a:solidFill>
                  <a:srgbClr val="4D4D4D"/>
                </a:solidFill>
              </a:rPr>
              <a:t> au Lean Management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846C21C-4B06-44A1-8B86-065AF4D3BDE9}"/>
              </a:ext>
            </a:extLst>
          </p:cNvPr>
          <p:cNvSpPr txBox="1"/>
          <p:nvPr/>
        </p:nvSpPr>
        <p:spPr>
          <a:xfrm>
            <a:off x="1828800" y="1447800"/>
            <a:ext cx="7239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Projet d’optimisation de processus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Adaptable sur un ou plusieurs projets de ce type en même temps</a:t>
            </a:r>
          </a:p>
          <a:p>
            <a:pPr lvl="1"/>
            <a:endParaRPr lang="fr-FR" dirty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endParaRPr lang="fr-FR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Modèle de projet DMAIC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Très bien adopté au mode Projet lié au Lean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r>
              <a:rPr lang="fr-FR" dirty="0">
                <a:solidFill>
                  <a:srgbClr val="00B050"/>
                </a:solidFill>
              </a:rPr>
              <a:t>La sélection des projets part toujours d’une vision stratégique de l’entreprise.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chemeClr val="bg2">
                    <a:lumMod val="50000"/>
                  </a:schemeClr>
                </a:solidFill>
              </a:rPr>
              <a:t>Recommandations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Eviter de commencer une démarche Lean avec un sujet de projet trop complexe.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Voir si un projet complexe peut être segmenté en plusieurs projets simples.</a:t>
            </a:r>
          </a:p>
        </p:txBody>
      </p:sp>
    </p:spTree>
    <p:extLst>
      <p:ext uri="{BB962C8B-B14F-4D97-AF65-F5344CB8AC3E}">
        <p14:creationId xmlns:p14="http://schemas.microsoft.com/office/powerpoint/2010/main" val="39334916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562100" y="0"/>
            <a:ext cx="7772400" cy="715963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rgbClr val="4D4D4D"/>
                </a:solidFill>
              </a:rPr>
              <a:t>B- Introduction au </a:t>
            </a:r>
            <a:r>
              <a:rPr lang="en-US" sz="3200" b="1" dirty="0" err="1">
                <a:solidFill>
                  <a:srgbClr val="4D4D4D"/>
                </a:solidFill>
              </a:rPr>
              <a:t>modèle</a:t>
            </a:r>
            <a:r>
              <a:rPr lang="en-US" sz="3200" b="1" dirty="0">
                <a:solidFill>
                  <a:srgbClr val="4D4D4D"/>
                </a:solidFill>
              </a:rPr>
              <a:t> de </a:t>
            </a:r>
            <a:r>
              <a:rPr lang="en-US" sz="3200" b="1" dirty="0" err="1">
                <a:solidFill>
                  <a:srgbClr val="4D4D4D"/>
                </a:solidFill>
              </a:rPr>
              <a:t>projet</a:t>
            </a:r>
            <a:r>
              <a:rPr lang="en-US" sz="3200" b="1" dirty="0">
                <a:solidFill>
                  <a:srgbClr val="4D4D4D"/>
                </a:solidFill>
              </a:rPr>
              <a:t> DMAIC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3AB9680-7B84-4BF1-BB17-1A1E67A9EA0C}"/>
              </a:ext>
            </a:extLst>
          </p:cNvPr>
          <p:cNvSpPr txBox="1"/>
          <p:nvPr/>
        </p:nvSpPr>
        <p:spPr>
          <a:xfrm>
            <a:off x="1828800" y="715963"/>
            <a:ext cx="723900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Projet DMAIC: 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Méthode de résolution de problème qui repose sur une démarche structurée en 5 étapes:</a:t>
            </a:r>
          </a:p>
          <a:p>
            <a:endParaRPr lang="fr-FR" dirty="0">
              <a:solidFill>
                <a:schemeClr val="bg2">
                  <a:lumMod val="50000"/>
                </a:schemeClr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chemeClr val="bg2">
                    <a:lumMod val="50000"/>
                  </a:schemeClr>
                </a:solidFill>
              </a:rPr>
              <a:t>Définir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fr-FR" dirty="0">
                <a:solidFill>
                  <a:srgbClr val="0070C0"/>
                </a:solidFill>
              </a:rPr>
              <a:t>Définition du problème, du périmètre étudié et des objectifs associés</a:t>
            </a:r>
          </a:p>
          <a:p>
            <a:pPr lvl="1" algn="just"/>
            <a:endParaRPr lang="fr-FR" dirty="0">
              <a:solidFill>
                <a:schemeClr val="bg2">
                  <a:lumMod val="50000"/>
                </a:schemeClr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chemeClr val="bg2">
                    <a:lumMod val="50000"/>
                  </a:schemeClr>
                </a:solidFill>
              </a:rPr>
              <a:t>Mesurer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fr-FR" dirty="0">
                <a:solidFill>
                  <a:srgbClr val="0070C0"/>
                </a:solidFill>
              </a:rPr>
              <a:t>Choix des variables qui doivent être analysées et des instruments de recueil, mise en œuvre de la collecte des données</a:t>
            </a:r>
          </a:p>
          <a:p>
            <a:pPr lvl="1" algn="just"/>
            <a:endParaRPr lang="fr-FR" dirty="0">
              <a:solidFill>
                <a:schemeClr val="bg2">
                  <a:lumMod val="50000"/>
                </a:schemeClr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chemeClr val="bg2">
                    <a:lumMod val="50000"/>
                  </a:schemeClr>
                </a:solidFill>
              </a:rPr>
              <a:t>Analyser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fr-FR" dirty="0">
                <a:solidFill>
                  <a:srgbClr val="0070C0"/>
                </a:solidFill>
              </a:rPr>
              <a:t>Appréciation des écarts entre la situation actuelle et les objectifs fixés. Identification des causes et des leviers actionnables pour y remédier</a:t>
            </a:r>
          </a:p>
          <a:p>
            <a:pPr lvl="1" algn="just"/>
            <a:endParaRPr lang="fr-FR" dirty="0">
              <a:solidFill>
                <a:schemeClr val="bg2">
                  <a:lumMod val="5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chemeClr val="bg2">
                    <a:lumMod val="50000"/>
                  </a:schemeClr>
                </a:solidFill>
              </a:rPr>
              <a:t>Innover/ Implémenter</a:t>
            </a:r>
            <a:r>
              <a:rPr lang="fr-FR" dirty="0">
                <a:solidFill>
                  <a:srgbClr val="0070C0"/>
                </a:solidFill>
              </a:rPr>
              <a:t>: Inventaire, classement et choix des solutions. Mise en place des actions retenues</a:t>
            </a:r>
          </a:p>
          <a:p>
            <a:pPr lvl="1"/>
            <a:endParaRPr lang="fr-FR" dirty="0">
              <a:solidFill>
                <a:schemeClr val="bg2">
                  <a:lumMod val="5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chemeClr val="bg2">
                    <a:lumMod val="50000"/>
                  </a:schemeClr>
                </a:solidFill>
              </a:rPr>
              <a:t>Contrôler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fr-FR" dirty="0">
                <a:solidFill>
                  <a:srgbClr val="0070C0"/>
                </a:solidFill>
              </a:rPr>
              <a:t>Définition d’un plan de contrôle de la solution mise en place. Choix d’indicateurs pertinents. 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  <a:sym typeface="Wingdings" panose="05000000000000000000" pitchFamily="2" charset="2"/>
              </a:rPr>
              <a:t>Objectif: Se donner les moyens de corriger le plan en cas d’absence de résultats souhaités</a:t>
            </a:r>
          </a:p>
          <a:p>
            <a:pPr lvl="1"/>
            <a:endParaRPr lang="fr-FR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r>
              <a:rPr lang="fr-FR" dirty="0">
                <a:solidFill>
                  <a:srgbClr val="00B050"/>
                </a:solidFill>
              </a:rPr>
              <a:t>L’obligation de résultats à chaque étape font du DMAIC un modèle très performant et sécurisant pour les CODIR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87966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562100" y="0"/>
            <a:ext cx="7772400" cy="715963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rgbClr val="4D4D4D"/>
                </a:solidFill>
              </a:rPr>
              <a:t>B- Introduction au </a:t>
            </a:r>
            <a:r>
              <a:rPr lang="en-US" sz="3200" b="1" dirty="0" err="1">
                <a:solidFill>
                  <a:srgbClr val="4D4D4D"/>
                </a:solidFill>
              </a:rPr>
              <a:t>modèle</a:t>
            </a:r>
            <a:r>
              <a:rPr lang="en-US" sz="3200" b="1" dirty="0">
                <a:solidFill>
                  <a:srgbClr val="4D4D4D"/>
                </a:solidFill>
              </a:rPr>
              <a:t> de </a:t>
            </a:r>
            <a:r>
              <a:rPr lang="en-US" sz="3200" b="1" dirty="0" err="1">
                <a:solidFill>
                  <a:srgbClr val="4D4D4D"/>
                </a:solidFill>
              </a:rPr>
              <a:t>projet</a:t>
            </a:r>
            <a:r>
              <a:rPr lang="en-US" sz="3200" b="1" dirty="0">
                <a:solidFill>
                  <a:srgbClr val="4D4D4D"/>
                </a:solidFill>
              </a:rPr>
              <a:t> DMAIC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3AB9680-7B84-4BF1-BB17-1A1E67A9EA0C}"/>
              </a:ext>
            </a:extLst>
          </p:cNvPr>
          <p:cNvSpPr txBox="1"/>
          <p:nvPr/>
        </p:nvSpPr>
        <p:spPr>
          <a:xfrm>
            <a:off x="1828800" y="914400"/>
            <a:ext cx="75057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Les outils de base selon les étapes du DMAIC:</a:t>
            </a:r>
          </a:p>
          <a:p>
            <a:endParaRPr lang="fr-FR" b="1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Outils choisis dans une « boite à outils » en fonction du problème à traiter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Quelques outils de base seront systématiquement employés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Charte de projet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SIPOC</a:t>
            </a:r>
          </a:p>
          <a:p>
            <a:pPr lvl="1"/>
            <a:endParaRPr lang="fr-FR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Le DMAIC guide la sélection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9BB970E-D6F4-4C9E-AB08-A3DAE53CDE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0700" y="3733800"/>
            <a:ext cx="7315200" cy="1716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477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562100" y="0"/>
            <a:ext cx="7772400" cy="715963"/>
          </a:xfrm>
        </p:spPr>
        <p:txBody>
          <a:bodyPr>
            <a:noAutofit/>
          </a:bodyPr>
          <a:lstStyle/>
          <a:p>
            <a:r>
              <a:rPr lang="en-US" sz="3200" b="1">
                <a:solidFill>
                  <a:srgbClr val="4D4D4D"/>
                </a:solidFill>
              </a:rPr>
              <a:t>B- Introduction au modèle de projet DMAIC</a:t>
            </a:r>
            <a:endParaRPr lang="en-US" sz="3200" b="1" dirty="0">
              <a:solidFill>
                <a:srgbClr val="4D4D4D"/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3AB9680-7B84-4BF1-BB17-1A1E67A9EA0C}"/>
              </a:ext>
            </a:extLst>
          </p:cNvPr>
          <p:cNvSpPr txBox="1"/>
          <p:nvPr/>
        </p:nvSpPr>
        <p:spPr>
          <a:xfrm>
            <a:off x="1828800" y="715963"/>
            <a:ext cx="7239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Rappel des objectifs et des livrables de chaque étape, et correspondance avec les outils les plus courants:</a:t>
            </a:r>
            <a:endParaRPr lang="fr-FR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2903189-3715-447F-9EA5-4F919A8A64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1442232"/>
            <a:ext cx="7315200" cy="518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9173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1223962" y="-4191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latinLnBrk="1">
              <a:defRPr/>
            </a:pP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FA15BA-486D-4A10-8310-B04508C08CE7}"/>
              </a:ext>
            </a:extLst>
          </p:cNvPr>
          <p:cNvSpPr/>
          <p:nvPr/>
        </p:nvSpPr>
        <p:spPr>
          <a:xfrm>
            <a:off x="533400" y="2362200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2800" b="1" dirty="0"/>
              <a:t>03- Outils de l’étape « Définir »</a:t>
            </a:r>
          </a:p>
        </p:txBody>
      </p:sp>
    </p:spTree>
    <p:extLst>
      <p:ext uri="{BB962C8B-B14F-4D97-AF65-F5344CB8AC3E}">
        <p14:creationId xmlns:p14="http://schemas.microsoft.com/office/powerpoint/2010/main" val="3572367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228600"/>
            <a:ext cx="6553200" cy="715963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Charte</a:t>
            </a:r>
            <a:r>
              <a:rPr lang="en-US" sz="3200" b="1" dirty="0">
                <a:solidFill>
                  <a:srgbClr val="4D4D4D"/>
                </a:solidFill>
              </a:rPr>
              <a:t> de </a:t>
            </a:r>
            <a:r>
              <a:rPr lang="en-US" sz="3200" b="1" dirty="0" err="1">
                <a:solidFill>
                  <a:srgbClr val="4D4D4D"/>
                </a:solidFill>
              </a:rPr>
              <a:t>Projet</a:t>
            </a:r>
            <a:endParaRPr lang="en-US" sz="3200" b="1" dirty="0">
              <a:solidFill>
                <a:srgbClr val="4D4D4D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541E5890-2215-407E-AAAD-4532AA946A0C}"/>
              </a:ext>
            </a:extLst>
          </p:cNvPr>
          <p:cNvSpPr txBox="1"/>
          <p:nvPr/>
        </p:nvSpPr>
        <p:spPr>
          <a:xfrm>
            <a:off x="1752600" y="1066800"/>
            <a:ext cx="73914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b="1" dirty="0">
              <a:solidFill>
                <a:srgbClr val="002060"/>
              </a:solidFill>
            </a:endParaRPr>
          </a:p>
          <a:p>
            <a:r>
              <a:rPr lang="fr-FR" b="1" dirty="0">
                <a:solidFill>
                  <a:srgbClr val="002060"/>
                </a:solidFill>
              </a:rPr>
              <a:t>Intérêt de la Charte de projet:</a:t>
            </a:r>
          </a:p>
          <a:p>
            <a:endParaRPr lang="fr-FR" b="1" dirty="0">
              <a:solidFill>
                <a:srgbClr val="002060"/>
              </a:solidFill>
            </a:endParaRPr>
          </a:p>
          <a:p>
            <a:endParaRPr lang="fr-FR" b="1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Identifier le commanditaire (« le Sponsor ») et les participants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Clarifier les attentes du sponsor vis-à-vis de l’équipe Projet (Objectifs)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Concentrer l’équipe sur la bonne problématique (périmètre, contraintes…)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Convenir des indicateurs de résultat du projet, en préciser la durée 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Engager l’entreprise en matière de ressources</a:t>
            </a:r>
          </a:p>
        </p:txBody>
      </p:sp>
    </p:spTree>
    <p:extLst>
      <p:ext uri="{BB962C8B-B14F-4D97-AF65-F5344CB8AC3E}">
        <p14:creationId xmlns:p14="http://schemas.microsoft.com/office/powerpoint/2010/main" val="29693962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228600"/>
            <a:ext cx="6553200" cy="715963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Charte</a:t>
            </a:r>
            <a:r>
              <a:rPr lang="en-US" sz="3200" b="1" dirty="0">
                <a:solidFill>
                  <a:srgbClr val="4D4D4D"/>
                </a:solidFill>
              </a:rPr>
              <a:t> de </a:t>
            </a:r>
            <a:r>
              <a:rPr lang="en-US" sz="3200" b="1" dirty="0" err="1">
                <a:solidFill>
                  <a:srgbClr val="4D4D4D"/>
                </a:solidFill>
              </a:rPr>
              <a:t>Projet</a:t>
            </a:r>
            <a:endParaRPr lang="en-US" sz="3200" b="1" dirty="0">
              <a:solidFill>
                <a:srgbClr val="4D4D4D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A90E45-05AC-4962-9577-18762289896D}"/>
              </a:ext>
            </a:extLst>
          </p:cNvPr>
          <p:cNvSpPr/>
          <p:nvPr/>
        </p:nvSpPr>
        <p:spPr>
          <a:xfrm>
            <a:off x="1828800" y="1066800"/>
            <a:ext cx="28393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Charte de projet: Exemple 1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8F0F356-9C54-4394-A8B8-9C53D2CBD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1436132"/>
            <a:ext cx="7315200" cy="519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2241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228600"/>
            <a:ext cx="6553200" cy="715963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Charte</a:t>
            </a:r>
            <a:r>
              <a:rPr lang="en-US" sz="3200" b="1" dirty="0">
                <a:solidFill>
                  <a:srgbClr val="4D4D4D"/>
                </a:solidFill>
              </a:rPr>
              <a:t> de </a:t>
            </a:r>
            <a:r>
              <a:rPr lang="en-US" sz="3200" b="1" dirty="0" err="1">
                <a:solidFill>
                  <a:srgbClr val="4D4D4D"/>
                </a:solidFill>
              </a:rPr>
              <a:t>Projet</a:t>
            </a:r>
            <a:endParaRPr lang="en-US" sz="3200" b="1" dirty="0">
              <a:solidFill>
                <a:srgbClr val="4D4D4D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A90E45-05AC-4962-9577-18762289896D}"/>
              </a:ext>
            </a:extLst>
          </p:cNvPr>
          <p:cNvSpPr/>
          <p:nvPr/>
        </p:nvSpPr>
        <p:spPr>
          <a:xfrm>
            <a:off x="1828800" y="1066800"/>
            <a:ext cx="28393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Charte de projet: Exemple 2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8FABDB4-04E5-405E-A6BB-68FB3401DD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1558369"/>
            <a:ext cx="7315200" cy="5027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6842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228600"/>
            <a:ext cx="6553200" cy="715963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Charte</a:t>
            </a:r>
            <a:r>
              <a:rPr lang="en-US" sz="3200" b="1" dirty="0">
                <a:solidFill>
                  <a:srgbClr val="4D4D4D"/>
                </a:solidFill>
              </a:rPr>
              <a:t> de </a:t>
            </a:r>
            <a:r>
              <a:rPr lang="en-US" sz="3200" b="1" dirty="0" err="1">
                <a:solidFill>
                  <a:srgbClr val="4D4D4D"/>
                </a:solidFill>
              </a:rPr>
              <a:t>Projet</a:t>
            </a:r>
            <a:endParaRPr lang="en-US" sz="3200" b="1" dirty="0">
              <a:solidFill>
                <a:srgbClr val="4D4D4D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0545842-EFB1-4393-BCF4-ACFE0EEFD9E3}"/>
              </a:ext>
            </a:extLst>
          </p:cNvPr>
          <p:cNvSpPr/>
          <p:nvPr/>
        </p:nvSpPr>
        <p:spPr>
          <a:xfrm>
            <a:off x="1828800" y="1066800"/>
            <a:ext cx="3222485" cy="42473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Objectifs de la Charte de Projet:</a:t>
            </a:r>
          </a:p>
          <a:p>
            <a:endParaRPr lang="fr-FR" b="1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Spécifiques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Mesurables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Acceptable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Réalistes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Temporellement définis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55241FC-6FF5-4BED-BE0D-36B6984EE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2225626"/>
            <a:ext cx="2628900" cy="143197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16FD9BE-5BD3-49A3-84CC-5DAE4F698C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8297" y="5621725"/>
            <a:ext cx="2085975" cy="94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6180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228600"/>
            <a:ext cx="6553200" cy="715963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Voix</a:t>
            </a:r>
            <a:r>
              <a:rPr lang="en-US" sz="3200" b="1" dirty="0">
                <a:solidFill>
                  <a:srgbClr val="4D4D4D"/>
                </a:solidFill>
              </a:rPr>
              <a:t> du client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F3EF02-B78A-4552-A27D-C6C5361709AE}"/>
              </a:ext>
            </a:extLst>
          </p:cNvPr>
          <p:cNvSpPr/>
          <p:nvPr/>
        </p:nvSpPr>
        <p:spPr>
          <a:xfrm>
            <a:off x="1828800" y="1066800"/>
            <a:ext cx="723900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b="1" dirty="0">
              <a:solidFill>
                <a:srgbClr val="002060"/>
              </a:solidFill>
            </a:endParaRPr>
          </a:p>
          <a:p>
            <a:r>
              <a:rPr lang="fr-FR" b="1" dirty="0">
                <a:solidFill>
                  <a:srgbClr val="002060"/>
                </a:solidFill>
              </a:rPr>
              <a:t>Qu’appelle t’on la voix du client?</a:t>
            </a:r>
          </a:p>
          <a:p>
            <a:endParaRPr lang="fr-FR" b="1" dirty="0">
              <a:solidFill>
                <a:srgbClr val="002060"/>
              </a:solidFill>
            </a:endParaRPr>
          </a:p>
          <a:p>
            <a:endParaRPr lang="fr-FR" b="1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Perception par le client de notre performance en matière de qualité et de 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Exemples</a:t>
            </a:r>
            <a:r>
              <a:rPr lang="fr-FR" dirty="0">
                <a:solidFill>
                  <a:srgbClr val="002060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Qualité du produit livré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Qualité du service réalisé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Délais de livraison et d’intervention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Visibilité du suivi des commandes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Qualité des contacts commerciaux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Informations rapides si difficultés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Respect du cahier des charges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rgbClr val="002060"/>
                </a:solidFill>
              </a:rPr>
              <a:t>etc</a:t>
            </a: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>
              <a:solidFill>
                <a:srgbClr val="002060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FFA4BD5-B32F-45CB-AF63-0CF978B6E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3200400"/>
            <a:ext cx="1438275" cy="231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426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1223962" y="-4191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latinLnBrk="1">
              <a:defRPr/>
            </a:pPr>
            <a:r>
              <a:rPr kumimoji="1" lang="en-US" altLang="ko-KR" sz="3500" dirty="0">
                <a:solidFill>
                  <a:schemeClr val="bg1"/>
                </a:solidFill>
                <a:ea typeface="굴림" pitchFamily="34" charset="-127"/>
              </a:rPr>
              <a:t>Mon </a:t>
            </a:r>
            <a:r>
              <a:rPr kumimoji="1" lang="en-US" altLang="ko-KR" sz="3500" dirty="0" err="1">
                <a:solidFill>
                  <a:schemeClr val="bg1"/>
                </a:solidFill>
                <a:ea typeface="굴림" pitchFamily="34" charset="-127"/>
              </a:rPr>
              <a:t>parcours</a:t>
            </a:r>
            <a:r>
              <a:rPr kumimoji="1" lang="en-US" altLang="ko-KR" sz="3500" dirty="0">
                <a:solidFill>
                  <a:schemeClr val="bg1"/>
                </a:solidFill>
                <a:ea typeface="굴림" pitchFamily="34" charset="-127"/>
              </a:rPr>
              <a:t>- Certification</a:t>
            </a: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44C3F2BA-CCC9-43A8-9FAE-89AAAE281203}"/>
              </a:ext>
            </a:extLst>
          </p:cNvPr>
          <p:cNvSpPr txBox="1">
            <a:spLocks noChangeArrowheads="1"/>
          </p:cNvSpPr>
          <p:nvPr/>
        </p:nvSpPr>
        <p:spPr>
          <a:xfrm>
            <a:off x="2438400" y="1813949"/>
            <a:ext cx="6553200" cy="214845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Arial" charset="0"/>
                <a:ea typeface="굴림" pitchFamily="34" charset="-127"/>
              </a:rPr>
              <a:t>Certification:  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Lean Management Green Belt</a:t>
            </a:r>
          </a:p>
          <a:p>
            <a:pPr marL="285750" indent="-28575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Arial" charset="0"/>
                <a:ea typeface="굴림" pitchFamily="34" charset="-127"/>
              </a:rPr>
              <a:t>Date: 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Décembre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2015</a:t>
            </a:r>
          </a:p>
          <a:p>
            <a:pPr marL="285750" indent="-28575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err="1">
                <a:solidFill>
                  <a:schemeClr val="bg2">
                    <a:lumMod val="40000"/>
                    <a:lumOff val="60000"/>
                  </a:schemeClr>
                </a:solidFill>
                <a:latin typeface="Arial" charset="0"/>
                <a:ea typeface="굴림" pitchFamily="34" charset="-127"/>
              </a:rPr>
              <a:t>Contenu</a:t>
            </a:r>
            <a:r>
              <a:rPr lang="en-US" altLang="ko-KR" sz="14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Arial" charset="0"/>
                <a:ea typeface="굴림" pitchFamily="34" charset="-127"/>
              </a:rPr>
              <a:t>:  </a:t>
            </a:r>
          </a:p>
          <a:p>
            <a:pPr marL="742950" lvl="1" indent="-28575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Enseignement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théorique</a:t>
            </a:r>
            <a:endParaRPr lang="en-US" altLang="ko-KR" sz="1400" dirty="0">
              <a:solidFill>
                <a:schemeClr val="bg1"/>
              </a:solidFill>
              <a:latin typeface="Arial" charset="0"/>
              <a:ea typeface="굴림" pitchFamily="34" charset="-127"/>
            </a:endParaRPr>
          </a:p>
          <a:p>
            <a:pPr marL="742950" lvl="1" indent="-28575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Réalisation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sur le terrain d’un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projet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d’optimisation</a:t>
            </a:r>
            <a:r>
              <a:rPr lang="en-US" altLang="ko-KR" sz="1400" dirty="0">
                <a:solidFill>
                  <a:schemeClr val="bg1"/>
                </a:solidFill>
                <a:latin typeface="Arial" charset="0"/>
                <a:ea typeface="굴림" pitchFamily="34" charset="-127"/>
              </a:rPr>
              <a:t> de </a:t>
            </a:r>
            <a:r>
              <a:rPr lang="en-US" altLang="ko-KR" sz="1400" dirty="0" err="1">
                <a:solidFill>
                  <a:schemeClr val="bg1"/>
                </a:solidFill>
                <a:latin typeface="Arial" charset="0"/>
                <a:ea typeface="굴림" pitchFamily="34" charset="-127"/>
              </a:rPr>
              <a:t>processus</a:t>
            </a:r>
            <a:endParaRPr lang="en-US" altLang="ko-KR" sz="1400" dirty="0">
              <a:solidFill>
                <a:schemeClr val="bg1"/>
              </a:solidFill>
              <a:latin typeface="Arial" charset="0"/>
              <a:ea typeface="굴림" pitchFamily="34" charset="-127"/>
            </a:endParaRPr>
          </a:p>
          <a:p>
            <a:pPr marL="285750" indent="-28575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bg1"/>
              </a:solidFill>
              <a:latin typeface="Arial" charset="0"/>
              <a:ea typeface="굴림" pitchFamily="34" charset="-127"/>
            </a:endParaRPr>
          </a:p>
          <a:p>
            <a:pPr algn="just">
              <a:lnSpc>
                <a:spcPct val="160000"/>
              </a:lnSpc>
            </a:pPr>
            <a:endParaRPr lang="en-US" altLang="ko-KR" sz="1400" dirty="0">
              <a:solidFill>
                <a:schemeClr val="bg1"/>
              </a:solidFill>
              <a:latin typeface="Arial" charset="0"/>
              <a:ea typeface="굴림" pitchFamily="34" charset="-127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ADBF070C-7E57-4C56-BCB2-58A3F7598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871807"/>
            <a:ext cx="1905000" cy="67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5104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228600"/>
            <a:ext cx="6553200" cy="715963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Voix</a:t>
            </a:r>
            <a:r>
              <a:rPr lang="en-US" sz="3200" b="1" dirty="0">
                <a:solidFill>
                  <a:srgbClr val="4D4D4D"/>
                </a:solidFill>
              </a:rPr>
              <a:t> du client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F3EF02-B78A-4552-A27D-C6C5361709AE}"/>
              </a:ext>
            </a:extLst>
          </p:cNvPr>
          <p:cNvSpPr/>
          <p:nvPr/>
        </p:nvSpPr>
        <p:spPr>
          <a:xfrm>
            <a:off x="1828800" y="1066800"/>
            <a:ext cx="72390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A quoi sert la voix du client?</a:t>
            </a:r>
          </a:p>
          <a:p>
            <a:endParaRPr lang="fr-FR" b="1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Elle est au centre de la démarche Lean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Etat des lieux:  </a:t>
            </a:r>
            <a:r>
              <a:rPr lang="fr-FR" dirty="0">
                <a:solidFill>
                  <a:srgbClr val="002060"/>
                </a:solidFill>
              </a:rPr>
              <a:t>Mesure de la situation actuelle- Clients satisfaits? Modérément satisfaits? Insatisfaits? Pourquoi? … </a:t>
            </a:r>
          </a:p>
          <a:p>
            <a:pPr lvl="1"/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Etape Analyser: </a:t>
            </a:r>
            <a:r>
              <a:rPr lang="fr-FR" dirty="0">
                <a:solidFill>
                  <a:srgbClr val="002060"/>
                </a:solidFill>
              </a:rPr>
              <a:t>Identification de la valeur ajoutée: Qu’est ce qui est vraiment important pour le client? …</a:t>
            </a:r>
          </a:p>
          <a:p>
            <a:pPr lvl="1"/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Etape Contrôler: </a:t>
            </a:r>
            <a:r>
              <a:rPr lang="fr-FR" dirty="0">
                <a:solidFill>
                  <a:srgbClr val="002060"/>
                </a:solidFill>
              </a:rPr>
              <a:t>Ou placer les seuils de nos indicateurs de performance?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En fin de projet et au-delà: </a:t>
            </a:r>
            <a:r>
              <a:rPr lang="fr-FR" dirty="0">
                <a:solidFill>
                  <a:srgbClr val="002060"/>
                </a:solidFill>
              </a:rPr>
              <a:t>Validation de nos résultats et de leur évolution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>
              <a:solidFill>
                <a:srgbClr val="002060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8190277-A937-4705-90E8-3C77DC8C56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2925" y="5353050"/>
            <a:ext cx="1095375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867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228600"/>
            <a:ext cx="6553200" cy="715963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Voix</a:t>
            </a:r>
            <a:r>
              <a:rPr lang="en-US" sz="3200" b="1" dirty="0">
                <a:solidFill>
                  <a:srgbClr val="4D4D4D"/>
                </a:solidFill>
              </a:rPr>
              <a:t> du client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F3EF02-B78A-4552-A27D-C6C5361709AE}"/>
              </a:ext>
            </a:extLst>
          </p:cNvPr>
          <p:cNvSpPr/>
          <p:nvPr/>
        </p:nvSpPr>
        <p:spPr>
          <a:xfrm>
            <a:off x="1828800" y="1066800"/>
            <a:ext cx="72390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A quoi sert la voix du client?</a:t>
            </a:r>
          </a:p>
          <a:p>
            <a:endParaRPr lang="fr-FR" b="1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Les enquêtes clients: </a:t>
            </a:r>
          </a:p>
          <a:p>
            <a:endParaRPr lang="fr-FR" b="1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Interviews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Enquêtes annuelles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Baromètres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Campagnes de questionnaires</a:t>
            </a:r>
          </a:p>
          <a:p>
            <a:pPr lvl="1"/>
            <a:endParaRPr lang="fr-FR" dirty="0">
              <a:solidFill>
                <a:srgbClr val="002060"/>
              </a:solidFill>
            </a:endParaRPr>
          </a:p>
          <a:p>
            <a:endParaRPr lang="fr-FR" b="1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Les statistiques de non-satisfaction: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Nombre de réclamation reçues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Durée de traitement des réclamations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Délais de paiement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Nombre de clients perdus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>
              <a:solidFill>
                <a:srgbClr val="002060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82E595B-B1B8-417E-9272-02276AEDA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1728757"/>
            <a:ext cx="230505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3963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228600"/>
            <a:ext cx="6553200" cy="715963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Voix</a:t>
            </a:r>
            <a:r>
              <a:rPr lang="en-US" sz="3200" b="1" dirty="0">
                <a:solidFill>
                  <a:srgbClr val="4D4D4D"/>
                </a:solidFill>
              </a:rPr>
              <a:t> du client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F3EF02-B78A-4552-A27D-C6C5361709AE}"/>
              </a:ext>
            </a:extLst>
          </p:cNvPr>
          <p:cNvSpPr/>
          <p:nvPr/>
        </p:nvSpPr>
        <p:spPr>
          <a:xfrm>
            <a:off x="1828800" y="1066800"/>
            <a:ext cx="723900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Les campagnes de questionnaires: Quelles questions poser?</a:t>
            </a:r>
          </a:p>
          <a:p>
            <a:endParaRPr lang="fr-FR" b="1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Préparer la liste des critères de satisfaction (Brainstorming)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Poser essentiellement 2 questions: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lvl="1"/>
            <a:r>
              <a:rPr lang="fr-FR" dirty="0">
                <a:solidFill>
                  <a:srgbClr val="002060"/>
                </a:solidFill>
              </a:rPr>
              <a:t>1- Parmi ces critères, lesquels sont réellement importants pour vous? (selon échelle de 1 à 5)</a:t>
            </a:r>
          </a:p>
          <a:p>
            <a:pPr lvl="1"/>
            <a:endParaRPr lang="fr-FR" dirty="0">
              <a:solidFill>
                <a:srgbClr val="002060"/>
              </a:solidFill>
            </a:endParaRPr>
          </a:p>
          <a:p>
            <a:pPr lvl="1"/>
            <a:r>
              <a:rPr lang="fr-FR" dirty="0">
                <a:solidFill>
                  <a:srgbClr val="002060"/>
                </a:solidFill>
              </a:rPr>
              <a:t>2- Selon ces mêmes critères, comment évaluez-vous aujourd’hui notre entreprise? (échelle 1 à 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Poser 2 ou 3 questions « libres » pour capturer les critères ne figurant pas sur la liste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lvl="1"/>
            <a:endParaRPr lang="fr-FR" dirty="0">
              <a:solidFill>
                <a:srgbClr val="002060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39259B8-F3A1-4F61-939A-5B8BC37CD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0" y="5305425"/>
            <a:ext cx="981075" cy="97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9481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228600"/>
            <a:ext cx="6553200" cy="715963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Voix</a:t>
            </a:r>
            <a:r>
              <a:rPr lang="en-US" sz="3200" b="1" dirty="0">
                <a:solidFill>
                  <a:srgbClr val="4D4D4D"/>
                </a:solidFill>
              </a:rPr>
              <a:t> du client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F3EF02-B78A-4552-A27D-C6C5361709AE}"/>
              </a:ext>
            </a:extLst>
          </p:cNvPr>
          <p:cNvSpPr/>
          <p:nvPr/>
        </p:nvSpPr>
        <p:spPr>
          <a:xfrm>
            <a:off x="1828800" y="1066800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Les enquêtes par mail/ internet: Exemples</a:t>
            </a:r>
            <a:endParaRPr lang="fr-FR" dirty="0">
              <a:solidFill>
                <a:srgbClr val="002060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61492FB-BC7E-4A57-8FB8-756838998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1558368"/>
            <a:ext cx="7010400" cy="507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8113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228600"/>
            <a:ext cx="6553200" cy="715963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Voix</a:t>
            </a:r>
            <a:r>
              <a:rPr lang="en-US" sz="3200" b="1" dirty="0">
                <a:solidFill>
                  <a:srgbClr val="4D4D4D"/>
                </a:solidFill>
              </a:rPr>
              <a:t> du client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869053-CA1C-43F7-B287-95223722803F}"/>
              </a:ext>
            </a:extLst>
          </p:cNvPr>
          <p:cNvSpPr/>
          <p:nvPr/>
        </p:nvSpPr>
        <p:spPr>
          <a:xfrm>
            <a:off x="1828800" y="1066800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Les enquêtes par mail/ internet: Exemples</a:t>
            </a:r>
            <a:endParaRPr lang="fr-FR" dirty="0">
              <a:solidFill>
                <a:srgbClr val="002060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6553E8F-E294-4FEE-92F9-527E2F859F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1471300"/>
            <a:ext cx="7086600" cy="492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0067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228600"/>
            <a:ext cx="6553200" cy="715963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Voix</a:t>
            </a:r>
            <a:r>
              <a:rPr lang="en-US" sz="3200" b="1" dirty="0">
                <a:solidFill>
                  <a:srgbClr val="4D4D4D"/>
                </a:solidFill>
              </a:rPr>
              <a:t> du client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F3EF02-B78A-4552-A27D-C6C5361709AE}"/>
              </a:ext>
            </a:extLst>
          </p:cNvPr>
          <p:cNvSpPr/>
          <p:nvPr/>
        </p:nvSpPr>
        <p:spPr>
          <a:xfrm>
            <a:off x="1828800" y="1066800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Les questionnaires permettent une synthèse ciblée</a:t>
            </a:r>
            <a:endParaRPr lang="fr-FR" dirty="0">
              <a:solidFill>
                <a:srgbClr val="002060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E065170-6ED5-47AB-A5A7-BE4DC49B57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3612" y="1362074"/>
            <a:ext cx="6224588" cy="519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7516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228600"/>
            <a:ext cx="6553200" cy="715963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Voix</a:t>
            </a:r>
            <a:r>
              <a:rPr lang="en-US" sz="3200" b="1" dirty="0">
                <a:solidFill>
                  <a:srgbClr val="4D4D4D"/>
                </a:solidFill>
              </a:rPr>
              <a:t> du client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F3EF02-B78A-4552-A27D-C6C5361709AE}"/>
              </a:ext>
            </a:extLst>
          </p:cNvPr>
          <p:cNvSpPr/>
          <p:nvPr/>
        </p:nvSpPr>
        <p:spPr>
          <a:xfrm>
            <a:off x="1828800" y="1066800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Autre type d’enquête: La fiche Vision Client</a:t>
            </a:r>
            <a:endParaRPr lang="fr-FR" dirty="0">
              <a:solidFill>
                <a:srgbClr val="002060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6AD7F2E-EB4C-4192-A0A3-221F3A12A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9422" y="1558368"/>
            <a:ext cx="7019778" cy="529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0655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228600"/>
            <a:ext cx="6553200" cy="715963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4D4D4D"/>
                </a:solidFill>
              </a:rPr>
              <a:t>C- SIPOC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20AAE9-16B3-4624-A013-CF02B23BE747}"/>
              </a:ext>
            </a:extLst>
          </p:cNvPr>
          <p:cNvSpPr/>
          <p:nvPr/>
        </p:nvSpPr>
        <p:spPr>
          <a:xfrm>
            <a:off x="1981200" y="976215"/>
            <a:ext cx="6705600" cy="5232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Qu’est-ce qu’un processus? –Rappel</a:t>
            </a:r>
          </a:p>
          <a:p>
            <a:endParaRPr lang="fr-FR" sz="2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fr-FR" b="1" dirty="0">
                <a:solidFill>
                  <a:srgbClr val="002060"/>
                </a:solidFill>
              </a:rPr>
              <a:t>Définition: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Un enchaînement ordonné de tâches…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Produisant un produit ou un service précis…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Demandé par un client interne ou externe…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Selon une méthode et des spécifications prédéfinies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b="1" dirty="0">
              <a:solidFill>
                <a:srgbClr val="002060"/>
              </a:solidFill>
            </a:endParaRPr>
          </a:p>
          <a:p>
            <a:pPr lvl="1" algn="ctr"/>
            <a:r>
              <a:rPr lang="fr-FR" b="1" dirty="0">
                <a:solidFill>
                  <a:srgbClr val="00B050"/>
                </a:solidFill>
              </a:rPr>
              <a:t>Mais aussi…</a:t>
            </a:r>
            <a:r>
              <a:rPr lang="fr-FR" dirty="0">
                <a:solidFill>
                  <a:srgbClr val="00B050"/>
                </a:solidFill>
              </a:rPr>
              <a:t> </a:t>
            </a:r>
            <a:r>
              <a:rPr lang="fr-FR" b="1" dirty="0">
                <a:solidFill>
                  <a:srgbClr val="00B050"/>
                </a:solidFill>
              </a:rPr>
              <a:t>La transformation d’un groupe de valeurs d’entrées en un groupe de valeurs de sorties</a:t>
            </a:r>
            <a:endParaRPr lang="fr-FR" dirty="0">
              <a:solidFill>
                <a:srgbClr val="00B050"/>
              </a:solidFill>
            </a:endParaRPr>
          </a:p>
          <a:p>
            <a:endParaRPr lang="fr-FR" dirty="0">
              <a:solidFill>
                <a:srgbClr val="002060"/>
              </a:solidFill>
            </a:endParaRPr>
          </a:p>
          <a:p>
            <a:r>
              <a:rPr lang="fr-FR" b="1" dirty="0">
                <a:solidFill>
                  <a:srgbClr val="002060"/>
                </a:solidFill>
              </a:rPr>
              <a:t>Exemples: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Création d’un nouveau produit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Production d’équipements pour automobiles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Délivrance d’un service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Ouverture de compte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Traitement des réclamations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rgbClr val="002060"/>
                </a:solidFill>
              </a:rPr>
              <a:t>Etc</a:t>
            </a:r>
            <a:endParaRPr lang="fr-F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68912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228600"/>
            <a:ext cx="6553200" cy="715963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4D4D4D"/>
                </a:solidFill>
              </a:rPr>
              <a:t>C- SIPOC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20AAE9-16B3-4624-A013-CF02B23BE747}"/>
              </a:ext>
            </a:extLst>
          </p:cNvPr>
          <p:cNvSpPr/>
          <p:nvPr/>
        </p:nvSpPr>
        <p:spPr>
          <a:xfrm>
            <a:off x="1981200" y="976215"/>
            <a:ext cx="67056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Un processus peut s’écrire selon une équation </a:t>
            </a:r>
          </a:p>
          <a:p>
            <a:endParaRPr lang="fr-FR" b="1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endParaRPr lang="fr-FR" b="1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endParaRPr lang="fr-FR" b="1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endParaRPr lang="fr-FR" b="1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endParaRPr lang="fr-FR" b="1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endParaRPr lang="fr-FR" b="1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endParaRPr lang="fr-FR" b="1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endParaRPr lang="fr-FR" b="1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endParaRPr lang="fr-FR" b="1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endParaRPr lang="fr-FR" b="1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endParaRPr lang="fr-FR" b="1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endParaRPr lang="fr-FR" b="1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endParaRPr lang="fr-FR" b="1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endParaRPr lang="fr-FR" b="1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endParaRPr lang="fr-FR" b="1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endParaRPr lang="fr-FR" b="1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  <a:sym typeface="Wingdings" panose="05000000000000000000" pitchFamily="2" charset="2"/>
              </a:rPr>
              <a:t> La performance du processus va dépendre à la fois des valeurs d’entrée, et de l’aptitude du processus à transformer correctement ces valeurs </a:t>
            </a:r>
            <a:endParaRPr lang="fr-FR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9E27708-029E-42B6-A5E9-252AC1CBBD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7754" y="1524000"/>
            <a:ext cx="67056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3810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228600"/>
            <a:ext cx="6553200" cy="715963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4D4D4D"/>
                </a:solidFill>
              </a:rPr>
              <a:t>C- SIPOC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20AAE9-16B3-4624-A013-CF02B23BE747}"/>
              </a:ext>
            </a:extLst>
          </p:cNvPr>
          <p:cNvSpPr/>
          <p:nvPr/>
        </p:nvSpPr>
        <p:spPr>
          <a:xfrm>
            <a:off x="1981200" y="976215"/>
            <a:ext cx="6705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Identifier les entrées et sorties du processus: Le SIPOC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416538F-682D-4AD8-ADAE-8676705AF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050" y="1547812"/>
            <a:ext cx="6819900" cy="4624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955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1223962" y="-4191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latinLnBrk="1">
              <a:defRPr/>
            </a:pPr>
            <a:r>
              <a:rPr kumimoji="1" lang="en-US" altLang="ko-KR" sz="3500" dirty="0" err="1">
                <a:solidFill>
                  <a:schemeClr val="bg1"/>
                </a:solidFill>
                <a:ea typeface="굴림" pitchFamily="34" charset="-127"/>
              </a:rPr>
              <a:t>Déroulement</a:t>
            </a:r>
            <a:r>
              <a:rPr kumimoji="1" lang="en-US" altLang="ko-KR" sz="3500" dirty="0">
                <a:solidFill>
                  <a:schemeClr val="bg1"/>
                </a:solidFill>
                <a:ea typeface="굴림" pitchFamily="34" charset="-127"/>
              </a:rPr>
              <a:t> du </a:t>
            </a:r>
            <a:r>
              <a:rPr kumimoji="1" lang="en-US" altLang="ko-KR" sz="3500" dirty="0" err="1">
                <a:solidFill>
                  <a:schemeClr val="bg1"/>
                </a:solidFill>
                <a:ea typeface="굴림" pitchFamily="34" charset="-127"/>
              </a:rPr>
              <a:t>cours</a:t>
            </a: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AE18A3F-33F5-4BEA-BFA5-6B2A7E7254EA}"/>
              </a:ext>
            </a:extLst>
          </p:cNvPr>
          <p:cNvSpPr txBox="1"/>
          <p:nvPr/>
        </p:nvSpPr>
        <p:spPr>
          <a:xfrm>
            <a:off x="1981200" y="612844"/>
            <a:ext cx="70866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b="1" dirty="0"/>
              <a:t>Partie théorique: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u="sng" dirty="0"/>
              <a:t>Durée</a:t>
            </a:r>
            <a:r>
              <a:rPr lang="fr-FR" dirty="0"/>
              <a:t>: 4h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u="sng" dirty="0"/>
              <a:t>Dates</a:t>
            </a:r>
            <a:r>
              <a:rPr lang="fr-FR" dirty="0"/>
              <a:t>: Le 17/12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b="1" dirty="0"/>
              <a:t>Examen de la partie théorique (50% de la note finale):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u="sng" dirty="0"/>
              <a:t>Durée</a:t>
            </a:r>
            <a:r>
              <a:rPr lang="fr-FR" dirty="0"/>
              <a:t>: 2h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u="sng" dirty="0"/>
              <a:t>Date</a:t>
            </a:r>
            <a:r>
              <a:rPr lang="fr-FR" dirty="0"/>
              <a:t>: Le 04/01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lvl="1"/>
            <a:endParaRPr lang="fr-FR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b="1" dirty="0"/>
              <a:t>Partie Pratique: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u="sng" dirty="0"/>
              <a:t>Durée</a:t>
            </a:r>
            <a:r>
              <a:rPr lang="fr-FR" dirty="0"/>
              <a:t>: 6h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u="sng" dirty="0"/>
              <a:t>Dates</a:t>
            </a:r>
            <a:r>
              <a:rPr lang="fr-FR" dirty="0"/>
              <a:t>: Le 04/01 et le 11/01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b="1" dirty="0"/>
              <a:t>Examen de la partie pratique (50% de la note finale):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u="sng" dirty="0"/>
              <a:t>Durée</a:t>
            </a:r>
            <a:r>
              <a:rPr lang="fr-FR" dirty="0"/>
              <a:t>: 4h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u="sng" dirty="0"/>
              <a:t>Date</a:t>
            </a:r>
            <a:r>
              <a:rPr lang="fr-FR" dirty="0"/>
              <a:t>:  </a:t>
            </a:r>
            <a:r>
              <a:rPr lang="fr-FR"/>
              <a:t>Le 14/01</a:t>
            </a:r>
            <a:endParaRPr lang="fr-FR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37375446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228600"/>
            <a:ext cx="6553200" cy="715963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4D4D4D"/>
                </a:solidFill>
              </a:rPr>
              <a:t>C- SIPOC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20AAE9-16B3-4624-A013-CF02B23BE747}"/>
              </a:ext>
            </a:extLst>
          </p:cNvPr>
          <p:cNvSpPr/>
          <p:nvPr/>
        </p:nvSpPr>
        <p:spPr>
          <a:xfrm>
            <a:off x="1981200" y="976215"/>
            <a:ext cx="6705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A quoi sert une analyse SIPOC?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D1C7455-35DF-4B4E-9BF2-0DD813BAC18C}"/>
              </a:ext>
            </a:extLst>
          </p:cNvPr>
          <p:cNvSpPr/>
          <p:nvPr/>
        </p:nvSpPr>
        <p:spPr>
          <a:xfrm>
            <a:off x="1746738" y="1524000"/>
            <a:ext cx="7397262" cy="30239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05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Outil d'alignement </a:t>
            </a:r>
            <a:r>
              <a:rPr lang="fr-FR" dirty="0">
                <a:solidFill>
                  <a:srgbClr val="002060"/>
                </a:solidFill>
              </a:rPr>
              <a:t>de l'équipe projet sur le processus étudié, son périmètre, ses entrées et sorties, ses clients et fournisseurs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Cartographie schématique de </a:t>
            </a:r>
            <a:r>
              <a:rPr lang="fr-FR" b="1" dirty="0">
                <a:solidFill>
                  <a:srgbClr val="002060"/>
                </a:solidFill>
              </a:rPr>
              <a:t>l’environnement amont et aval </a:t>
            </a:r>
            <a:r>
              <a:rPr lang="fr-FR" dirty="0">
                <a:solidFill>
                  <a:srgbClr val="002060"/>
                </a:solidFill>
              </a:rPr>
              <a:t>du processus étudié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Sélection des bons intervenants </a:t>
            </a:r>
            <a:r>
              <a:rPr lang="fr-FR" dirty="0">
                <a:solidFill>
                  <a:srgbClr val="002060"/>
                </a:solidFill>
              </a:rPr>
              <a:t>pour la phase Analyser du DMAIC, grâce à la liste des fournisseurs et clients du processus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C’est une entrée importante d’un </a:t>
            </a:r>
            <a:r>
              <a:rPr lang="fr-FR" b="1" dirty="0">
                <a:solidFill>
                  <a:srgbClr val="002060"/>
                </a:solidFill>
              </a:rPr>
              <a:t>atelier VSM (Value Stream Mapping)</a:t>
            </a:r>
            <a:endParaRPr lang="fr-FR" dirty="0">
              <a:solidFill>
                <a:srgbClr val="002060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41128B3-5E9A-4D8D-A090-37DD24230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4943572"/>
            <a:ext cx="1400175" cy="187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6992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228600"/>
            <a:ext cx="6553200" cy="715963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4D4D4D"/>
                </a:solidFill>
              </a:rPr>
              <a:t>C- SIPOC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20AAE9-16B3-4624-A013-CF02B23BE747}"/>
              </a:ext>
            </a:extLst>
          </p:cNvPr>
          <p:cNvSpPr/>
          <p:nvPr/>
        </p:nvSpPr>
        <p:spPr>
          <a:xfrm>
            <a:off x="1981200" y="976215"/>
            <a:ext cx="6705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Le SIPOC: Mode opératoire</a:t>
            </a:r>
          </a:p>
          <a:p>
            <a:endParaRPr lang="fr-FR" b="1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Il suffit de suivre les numéros!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F161E22-4D3C-4A81-B83F-8340CCCE5E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5474" y="2016010"/>
            <a:ext cx="7096125" cy="407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95332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228600"/>
            <a:ext cx="6553200" cy="715963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4D4D4D"/>
                </a:solidFill>
              </a:rPr>
              <a:t>C- SIPOC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20AAE9-16B3-4624-A013-CF02B23BE747}"/>
              </a:ext>
            </a:extLst>
          </p:cNvPr>
          <p:cNvSpPr/>
          <p:nvPr/>
        </p:nvSpPr>
        <p:spPr>
          <a:xfrm>
            <a:off x="1981200" y="976215"/>
            <a:ext cx="6705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Exemple- Processus SI: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DC06F60-FD03-471D-B367-8398ABD3C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1381125"/>
            <a:ext cx="7010400" cy="4935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9734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228600"/>
            <a:ext cx="6553200" cy="715963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4D4D4D"/>
                </a:solidFill>
              </a:rPr>
              <a:t>C- SIPOC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20AAE9-16B3-4624-A013-CF02B23BE747}"/>
              </a:ext>
            </a:extLst>
          </p:cNvPr>
          <p:cNvSpPr/>
          <p:nvPr/>
        </p:nvSpPr>
        <p:spPr>
          <a:xfrm>
            <a:off x="1981200" y="976215"/>
            <a:ext cx="6705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Exemple- Processus Industriel: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335D66B-6BFE-4F5B-99C3-C1071103AD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1395510"/>
            <a:ext cx="6858000" cy="5233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0017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228600"/>
            <a:ext cx="6553200" cy="715963"/>
          </a:xfrm>
        </p:spPr>
        <p:txBody>
          <a:bodyPr>
            <a:normAutofit fontScale="90000"/>
          </a:bodyPr>
          <a:lstStyle/>
          <a:p>
            <a:pPr algn="l"/>
            <a:r>
              <a:rPr lang="en-US" sz="3600" b="1" dirty="0">
                <a:solidFill>
                  <a:srgbClr val="4D4D4D"/>
                </a:solidFill>
              </a:rPr>
              <a:t>D- Description macro du </a:t>
            </a:r>
            <a:r>
              <a:rPr lang="en-US" sz="3600" b="1" dirty="0" err="1">
                <a:solidFill>
                  <a:srgbClr val="4D4D4D"/>
                </a:solidFill>
              </a:rPr>
              <a:t>processus</a:t>
            </a:r>
            <a:endParaRPr lang="en-US" sz="3600" b="1" dirty="0">
              <a:solidFill>
                <a:srgbClr val="4D4D4D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322C75-F8B9-4406-B585-1E5A83CE9414}"/>
              </a:ext>
            </a:extLst>
          </p:cNvPr>
          <p:cNvSpPr/>
          <p:nvPr/>
        </p:nvSpPr>
        <p:spPr>
          <a:xfrm>
            <a:off x="1981200" y="976215"/>
            <a:ext cx="6705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A quoi sert la description Macro du processus?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1DC584-4ED2-4E45-A333-426BA166828C}"/>
              </a:ext>
            </a:extLst>
          </p:cNvPr>
          <p:cNvSpPr/>
          <p:nvPr/>
        </p:nvSpPr>
        <p:spPr>
          <a:xfrm>
            <a:off x="1828800" y="1774701"/>
            <a:ext cx="7162800" cy="330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1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0000"/>
                </a:solidFill>
                <a:latin typeface="Calibri" panose="020F0502020204030204" pitchFamily="34" charset="0"/>
              </a:rPr>
              <a:t>Outil d'alignement </a:t>
            </a:r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de l'équipe projet sur les différentes étapes du processus étudié, et les groupes d'intervenants qu'il traverse.</a:t>
            </a:r>
          </a:p>
          <a:p>
            <a:pPr algn="just"/>
            <a:endParaRPr lang="fr-FR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Cartographie schématique de </a:t>
            </a:r>
            <a:r>
              <a:rPr lang="fr-FR" b="1" dirty="0">
                <a:solidFill>
                  <a:srgbClr val="000000"/>
                </a:solidFill>
                <a:latin typeface="Calibri" panose="020F0502020204030204" pitchFamily="34" charset="0"/>
              </a:rPr>
              <a:t>l’intérieur </a:t>
            </a:r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du processus étudié, permettant de préciser son périmètre, et ses exclusions éventuelles.</a:t>
            </a:r>
          </a:p>
          <a:p>
            <a:pPr algn="just"/>
            <a:endParaRPr lang="fr-FR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L’analyse du «qui-fait-quoi» va permettre de vérifier qu’aucun des </a:t>
            </a:r>
            <a:r>
              <a:rPr lang="fr-FR" b="1" dirty="0">
                <a:solidFill>
                  <a:srgbClr val="000000"/>
                </a:solidFill>
                <a:latin typeface="Calibri" panose="020F0502020204030204" pitchFamily="34" charset="0"/>
              </a:rPr>
              <a:t>acteurs clés </a:t>
            </a:r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n’a été oublié pour participer aux ateliers.</a:t>
            </a:r>
          </a:p>
          <a:p>
            <a:pPr algn="just"/>
            <a:endParaRPr lang="fr-FR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DB1A229-E3B8-482A-ACC4-D56F23847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5083612"/>
            <a:ext cx="1695450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78397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228600"/>
            <a:ext cx="6553200" cy="715963"/>
          </a:xfrm>
        </p:spPr>
        <p:txBody>
          <a:bodyPr>
            <a:normAutofit fontScale="90000"/>
          </a:bodyPr>
          <a:lstStyle/>
          <a:p>
            <a:pPr algn="l"/>
            <a:r>
              <a:rPr lang="en-US" sz="3600" b="1" dirty="0">
                <a:solidFill>
                  <a:srgbClr val="4D4D4D"/>
                </a:solidFill>
              </a:rPr>
              <a:t>D- Description macro du </a:t>
            </a:r>
            <a:r>
              <a:rPr lang="en-US" sz="3600" b="1" dirty="0" err="1">
                <a:solidFill>
                  <a:srgbClr val="4D4D4D"/>
                </a:solidFill>
              </a:rPr>
              <a:t>processus</a:t>
            </a:r>
            <a:endParaRPr lang="en-US" sz="3600" b="1" dirty="0">
              <a:solidFill>
                <a:srgbClr val="4D4D4D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322C75-F8B9-4406-B585-1E5A83CE9414}"/>
              </a:ext>
            </a:extLst>
          </p:cNvPr>
          <p:cNvSpPr/>
          <p:nvPr/>
        </p:nvSpPr>
        <p:spPr>
          <a:xfrm>
            <a:off x="1828800" y="944563"/>
            <a:ext cx="7620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La cartographie macro d’un processus- Exemple 2</a:t>
            </a:r>
          </a:p>
          <a:p>
            <a:endParaRPr lang="fr-FR" b="1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Processus: «RFQ, traitement des ordres et livraison de matériel industriel »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88672ED-7E47-491A-BD4E-E450105617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1981200"/>
            <a:ext cx="70866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95522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228600"/>
            <a:ext cx="6553200" cy="715963"/>
          </a:xfrm>
        </p:spPr>
        <p:txBody>
          <a:bodyPr>
            <a:normAutofit fontScale="90000"/>
          </a:bodyPr>
          <a:lstStyle/>
          <a:p>
            <a:pPr algn="l"/>
            <a:r>
              <a:rPr lang="en-US" sz="3600" b="1" dirty="0">
                <a:solidFill>
                  <a:srgbClr val="4D4D4D"/>
                </a:solidFill>
              </a:rPr>
              <a:t>D- Description macro du </a:t>
            </a:r>
            <a:r>
              <a:rPr lang="en-US" sz="3600" b="1" dirty="0" err="1">
                <a:solidFill>
                  <a:srgbClr val="4D4D4D"/>
                </a:solidFill>
              </a:rPr>
              <a:t>processus</a:t>
            </a:r>
            <a:endParaRPr lang="en-US" sz="3600" b="1" dirty="0">
              <a:solidFill>
                <a:srgbClr val="4D4D4D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322C75-F8B9-4406-B585-1E5A83CE9414}"/>
              </a:ext>
            </a:extLst>
          </p:cNvPr>
          <p:cNvSpPr/>
          <p:nvPr/>
        </p:nvSpPr>
        <p:spPr>
          <a:xfrm>
            <a:off x="1981200" y="976215"/>
            <a:ext cx="708660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La cartographie Macro d’un processus- Exemple 1</a:t>
            </a:r>
          </a:p>
          <a:p>
            <a:endParaRPr lang="fr-FR" b="1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endParaRPr lang="fr-FR" b="1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Processus: « Réaliser un branchement en eau chez un particulier 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Une cartographie macro comprend au minimum: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Les évènements d’entrée et de sortie du processus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Les grandes étapes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Les acteurs de chaque étape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918E19-D451-4CFC-8FA5-7F304291A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9275" y="2343150"/>
            <a:ext cx="7248525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7023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1223962" y="-4191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latinLnBrk="1">
              <a:defRPr/>
            </a:pP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FA15BA-486D-4A10-8310-B04508C08CE7}"/>
              </a:ext>
            </a:extLst>
          </p:cNvPr>
          <p:cNvSpPr/>
          <p:nvPr/>
        </p:nvSpPr>
        <p:spPr>
          <a:xfrm>
            <a:off x="533400" y="2362200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2800" b="1" dirty="0"/>
              <a:t>04- Outils de l’étape « Mesurer »</a:t>
            </a:r>
          </a:p>
        </p:txBody>
      </p:sp>
    </p:spTree>
    <p:extLst>
      <p:ext uri="{BB962C8B-B14F-4D97-AF65-F5344CB8AC3E}">
        <p14:creationId xmlns:p14="http://schemas.microsoft.com/office/powerpoint/2010/main" val="255467180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228600"/>
            <a:ext cx="70866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Cartographie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  <a:r>
              <a:rPr lang="en-US" sz="3200" b="1" dirty="0" err="1">
                <a:solidFill>
                  <a:srgbClr val="4D4D4D"/>
                </a:solidFill>
              </a:rPr>
              <a:t>détaillée</a:t>
            </a:r>
            <a:endParaRPr lang="en-US" sz="3200" b="1" dirty="0">
              <a:solidFill>
                <a:srgbClr val="4D4D4D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5DF0B10-75A3-465A-9D64-585E7E48E25B}"/>
              </a:ext>
            </a:extLst>
          </p:cNvPr>
          <p:cNvSpPr txBox="1"/>
          <p:nvPr/>
        </p:nvSpPr>
        <p:spPr>
          <a:xfrm>
            <a:off x="1905000" y="944563"/>
            <a:ext cx="7239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Objectif de la phase mesurer: </a:t>
            </a:r>
          </a:p>
          <a:p>
            <a:endParaRPr lang="fr-FR" b="1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Recueillir des données dans le but de mieux quantifier les processus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Comprendre la manière dont fonctionnent ces processus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Déterminer l’origine précise d’un problème 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Obtenir des données fiables sur lesquelles baser le reste de l’étude DMAIC (notamment la phase suivante:  Analyse)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779532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228600"/>
            <a:ext cx="70866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Cartographie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  <a:r>
              <a:rPr lang="en-US" sz="3200" b="1" dirty="0" err="1">
                <a:solidFill>
                  <a:srgbClr val="4D4D4D"/>
                </a:solidFill>
              </a:rPr>
              <a:t>détaillée</a:t>
            </a:r>
            <a:endParaRPr lang="en-US" sz="3200" b="1" dirty="0">
              <a:solidFill>
                <a:srgbClr val="4D4D4D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5DF0B10-75A3-465A-9D64-585E7E48E25B}"/>
              </a:ext>
            </a:extLst>
          </p:cNvPr>
          <p:cNvSpPr txBox="1"/>
          <p:nvPr/>
        </p:nvSpPr>
        <p:spPr>
          <a:xfrm>
            <a:off x="1905000" y="944563"/>
            <a:ext cx="7239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Etablir une base de référence: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b="1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Quantifier les problèmes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Collecter des données afin d’obtenir des chiffres, des statistiques ou des tendances…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Rassembler des informations sur la situation actuelle du processus: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Déterminer le degré d’éloignement par rapport aux nouveaux objectifs 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Obtenir une base de référence qui pourra être utilisée tout au long du DMAIC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61EDB6-C267-412C-ADBF-7CE1803BCB5F}"/>
              </a:ext>
            </a:extLst>
          </p:cNvPr>
          <p:cNvSpPr/>
          <p:nvPr/>
        </p:nvSpPr>
        <p:spPr>
          <a:xfrm>
            <a:off x="1981200" y="5257800"/>
            <a:ext cx="7162800" cy="10292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fr-FR" b="1" dirty="0">
                <a:solidFill>
                  <a:srgbClr val="00B415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L’établissement d’une base de référence permet d’évaluer à quel stade l’entreprise se situe, puis plus tard à quel rythme elle se rapproche de ses objectifs</a:t>
            </a:r>
            <a:endParaRPr lang="fr-FR" sz="1100" b="1" dirty="0">
              <a:solidFill>
                <a:srgbClr val="00B415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454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8">
            <a:extLst>
              <a:ext uri="{FF2B5EF4-FFF2-40B4-BE49-F238E27FC236}">
                <a16:creationId xmlns:a16="http://schemas.microsoft.com/office/drawing/2014/main" id="{52F0F322-FFE1-4DDE-963A-22CC7EE88822}"/>
              </a:ext>
            </a:extLst>
          </p:cNvPr>
          <p:cNvSpPr>
            <a:spLocks noChangeArrowheads="1"/>
          </p:cNvSpPr>
          <p:nvPr/>
        </p:nvSpPr>
        <p:spPr bwMode="gray">
          <a:xfrm>
            <a:off x="1223962" y="-4191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latinLnBrk="1">
              <a:defRPr/>
            </a:pPr>
            <a:r>
              <a:rPr kumimoji="1" lang="en-US" altLang="ko-KR" sz="3500" b="1" dirty="0" err="1">
                <a:solidFill>
                  <a:schemeClr val="bg1"/>
                </a:solidFill>
                <a:ea typeface="굴림" pitchFamily="34" charset="-127"/>
              </a:rPr>
              <a:t>Sommaire</a:t>
            </a:r>
            <a:r>
              <a:rPr kumimoji="1" lang="en-US" altLang="ko-KR" sz="3500" b="1" dirty="0">
                <a:solidFill>
                  <a:schemeClr val="bg1"/>
                </a:solidFill>
                <a:ea typeface="굴림" pitchFamily="34" charset="-127"/>
              </a:rPr>
              <a:t> (1/2)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E206EF3-8C1A-449B-8EFE-83CB31725FBF}"/>
              </a:ext>
            </a:extLst>
          </p:cNvPr>
          <p:cNvSpPr txBox="1"/>
          <p:nvPr/>
        </p:nvSpPr>
        <p:spPr>
          <a:xfrm>
            <a:off x="457200" y="914400"/>
            <a:ext cx="85344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fr-FR" dirty="0"/>
              <a:t>01- Définition et principes du Lean Management</a:t>
            </a:r>
          </a:p>
          <a:p>
            <a:pPr lvl="0"/>
            <a:endParaRPr lang="fr-FR" dirty="0"/>
          </a:p>
          <a:p>
            <a:pPr lvl="0"/>
            <a:r>
              <a:rPr lang="fr-FR" dirty="0"/>
              <a:t>02- Sélection des projets et du modèle de projet </a:t>
            </a:r>
          </a:p>
          <a:p>
            <a:pPr lvl="0"/>
            <a:endParaRPr lang="fr-FR" dirty="0"/>
          </a:p>
          <a:p>
            <a:pPr lvl="0"/>
            <a:r>
              <a:rPr lang="fr-FR" dirty="0"/>
              <a:t>03- Outils de l’étape « Définir »</a:t>
            </a:r>
          </a:p>
          <a:p>
            <a:pPr lvl="0"/>
            <a:endParaRPr lang="fr-FR" dirty="0"/>
          </a:p>
          <a:p>
            <a:pPr lvl="0"/>
            <a:r>
              <a:rPr lang="fr-FR" dirty="0"/>
              <a:t>04- Outils de l’étape « Mesurer » </a:t>
            </a:r>
          </a:p>
          <a:p>
            <a:pPr lvl="0"/>
            <a:endParaRPr lang="fr-FR" dirty="0"/>
          </a:p>
          <a:p>
            <a:pPr lvl="0"/>
            <a:r>
              <a:rPr lang="fr-FR" dirty="0"/>
              <a:t>05- Outils de l’étape « Analyser » </a:t>
            </a:r>
          </a:p>
          <a:p>
            <a:pPr lvl="0"/>
            <a:endParaRPr lang="fr-FR" dirty="0"/>
          </a:p>
          <a:p>
            <a:pPr lvl="0"/>
            <a:r>
              <a:rPr lang="fr-FR" dirty="0"/>
              <a:t>06- Outils de l’étape « Innover/ Implémenter »</a:t>
            </a:r>
          </a:p>
          <a:p>
            <a:pPr lvl="0"/>
            <a:r>
              <a:rPr lang="fr-FR" dirty="0"/>
              <a:t> </a:t>
            </a:r>
          </a:p>
          <a:p>
            <a:pPr lvl="0"/>
            <a:r>
              <a:rPr lang="fr-FR" dirty="0"/>
              <a:t>07- Outils de l’étape « Contrôler » </a:t>
            </a:r>
          </a:p>
          <a:p>
            <a:pPr lvl="0"/>
            <a:endParaRPr lang="fr-FR" dirty="0"/>
          </a:p>
          <a:p>
            <a:pPr lvl="0"/>
            <a:r>
              <a:rPr lang="fr-FR" dirty="0"/>
              <a:t>08- Analyse statistique avec Excel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5694511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228600"/>
            <a:ext cx="70866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Cartographie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  <a:r>
              <a:rPr lang="en-US" sz="3200" b="1" dirty="0" err="1">
                <a:solidFill>
                  <a:srgbClr val="4D4D4D"/>
                </a:solidFill>
              </a:rPr>
              <a:t>détaillée</a:t>
            </a:r>
            <a:endParaRPr lang="en-US" sz="3200" b="1" dirty="0">
              <a:solidFill>
                <a:srgbClr val="4D4D4D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5DF0B10-75A3-465A-9D64-585E7E48E25B}"/>
              </a:ext>
            </a:extLst>
          </p:cNvPr>
          <p:cNvSpPr txBox="1"/>
          <p:nvPr/>
        </p:nvSpPr>
        <p:spPr>
          <a:xfrm>
            <a:off x="1905000" y="944563"/>
            <a:ext cx="72390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Déterminer l’ensemble du processus:</a:t>
            </a:r>
          </a:p>
          <a:p>
            <a:endParaRPr lang="fr-FR" b="1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Nécessité de bien comprendre le processus nécessitant d’être amélioré et au cœur de la démarche DMAIC</a:t>
            </a:r>
          </a:p>
          <a:p>
            <a:pPr lvl="1"/>
            <a:endParaRPr lang="fr-FR" dirty="0">
              <a:solidFill>
                <a:srgbClr val="002060"/>
              </a:solidFill>
            </a:endParaRPr>
          </a:p>
          <a:p>
            <a:pPr lvl="1"/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Utilité de bien le cartographier et de l’approfondir davantage au cours de la phase « mesure »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Ex: Obtenir plus d’informations sur les délais, les étapes…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lvl="1"/>
            <a:endParaRPr lang="fr-FR" dirty="0">
              <a:solidFill>
                <a:srgbClr val="002060"/>
              </a:solidFill>
            </a:endParaRPr>
          </a:p>
          <a:p>
            <a:pPr algn="just"/>
            <a:r>
              <a:rPr lang="fr-FR" dirty="0">
                <a:solidFill>
                  <a:srgbClr val="00B415"/>
                </a:solidFill>
              </a:rPr>
              <a:t>La cartographie doit permettre aux membres de l’entreprise de:</a:t>
            </a:r>
          </a:p>
          <a:p>
            <a:pPr algn="just"/>
            <a:endParaRPr lang="fr-FR" dirty="0">
              <a:solidFill>
                <a:srgbClr val="00B415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B415"/>
                </a:solidFill>
              </a:rPr>
              <a:t>Mieux comprendre le processus dans son intégralité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B415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B415"/>
                </a:solidFill>
              </a:rPr>
              <a:t>Déceler les éléments contribuant à l’inefficacité du processus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B415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B415"/>
                </a:solidFill>
              </a:rPr>
              <a:t>Avoir une vue d’ensemble détaillée</a:t>
            </a:r>
          </a:p>
        </p:txBody>
      </p:sp>
    </p:spTree>
    <p:extLst>
      <p:ext uri="{BB962C8B-B14F-4D97-AF65-F5344CB8AC3E}">
        <p14:creationId xmlns:p14="http://schemas.microsoft.com/office/powerpoint/2010/main" val="422335883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228600"/>
            <a:ext cx="70866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Matrice</a:t>
            </a:r>
            <a:r>
              <a:rPr lang="en-US" sz="3200" b="1" dirty="0">
                <a:solidFill>
                  <a:srgbClr val="4D4D4D"/>
                </a:solidFill>
              </a:rPr>
              <a:t> Causes- </a:t>
            </a:r>
            <a:r>
              <a:rPr lang="en-US" sz="3200" b="1" dirty="0" err="1">
                <a:solidFill>
                  <a:srgbClr val="4D4D4D"/>
                </a:solidFill>
              </a:rPr>
              <a:t>Effets</a:t>
            </a:r>
            <a:endParaRPr lang="en-US" sz="3200" b="1" dirty="0">
              <a:solidFill>
                <a:srgbClr val="4D4D4D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B1AAB84-3CF3-4FA4-801A-EF27E1494DD6}"/>
              </a:ext>
            </a:extLst>
          </p:cNvPr>
          <p:cNvSpPr txBox="1"/>
          <p:nvPr/>
        </p:nvSpPr>
        <p:spPr>
          <a:xfrm>
            <a:off x="1981200" y="944563"/>
            <a:ext cx="70866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b="1" dirty="0">
                <a:solidFill>
                  <a:srgbClr val="002060"/>
                </a:solidFill>
              </a:rPr>
              <a:t>Définitions:</a:t>
            </a:r>
          </a:p>
          <a:p>
            <a:pPr algn="just"/>
            <a:endParaRPr lang="fr-FR" b="1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Outil d’ordonnancement des informations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Application sur l’analyse des informations et à la validation des options dans le cadre du processus de prise de décisions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Construire un outil d’analyse listant les causes d’un effet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algn="just"/>
            <a:r>
              <a:rPr lang="fr-FR" b="1" dirty="0">
                <a:solidFill>
                  <a:srgbClr val="002060"/>
                </a:solidFill>
              </a:rPr>
              <a:t>Objectifs:</a:t>
            </a:r>
          </a:p>
          <a:p>
            <a:pPr algn="just"/>
            <a:endParaRPr lang="fr-FR" b="1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Comprendre les facteurs qui ont conduit à cet effet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Ordonner les informations utiles grâce au modèle en les classifiant par famille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Valider les décisions en anticipant l’effet escompté de chaque option et les facteurs associés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Servir de support de communication ou de formation </a:t>
            </a:r>
          </a:p>
        </p:txBody>
      </p:sp>
    </p:spTree>
    <p:extLst>
      <p:ext uri="{BB962C8B-B14F-4D97-AF65-F5344CB8AC3E}">
        <p14:creationId xmlns:p14="http://schemas.microsoft.com/office/powerpoint/2010/main" val="334227657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17585"/>
            <a:ext cx="70866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Matrice</a:t>
            </a:r>
            <a:r>
              <a:rPr lang="en-US" sz="3200" b="1" dirty="0">
                <a:solidFill>
                  <a:srgbClr val="4D4D4D"/>
                </a:solidFill>
              </a:rPr>
              <a:t> Causes- </a:t>
            </a:r>
            <a:r>
              <a:rPr lang="en-US" sz="3200" b="1" dirty="0" err="1">
                <a:solidFill>
                  <a:srgbClr val="4D4D4D"/>
                </a:solidFill>
              </a:rPr>
              <a:t>Effets</a:t>
            </a:r>
            <a:endParaRPr lang="en-US" sz="3200" b="1" dirty="0">
              <a:solidFill>
                <a:srgbClr val="4D4D4D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2ACA7D5-89B1-4904-B97D-0001AC440D15}"/>
              </a:ext>
            </a:extLst>
          </p:cNvPr>
          <p:cNvSpPr txBox="1"/>
          <p:nvPr/>
        </p:nvSpPr>
        <p:spPr>
          <a:xfrm>
            <a:off x="1765494" y="713619"/>
            <a:ext cx="7378505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Utilisation par étapes: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Définir l’effet observé ou anticipé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Identifier pourquoi une décision doit être prise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Identifier les effets des différents choix possibles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Etablir la liste de toutes les causes ou tous les facteurs possibles de la situation étudiée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Privilégier la réflexion collective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Classer des causes en différentes familles et les inscrire sur un diagramme selon les 5M: Main d’œuvre/ Matière/ Méthode/ Matériel/ Milieu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Etape en option: Compléter avec des causes complémentaires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Ex: Les 5 pourquoi font apparaitre les causes des causes. Ces dernières seront à retenir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Ordonner les causes par ordre d’importance en fonction de leur urgence et de leur influence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Sélectionner les causes à traiter et les vérifier par test ou essai</a:t>
            </a:r>
          </a:p>
          <a:p>
            <a:endParaRPr lang="fr-F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791401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17585"/>
            <a:ext cx="70866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Matrice</a:t>
            </a:r>
            <a:r>
              <a:rPr lang="en-US" sz="3200" b="1" dirty="0">
                <a:solidFill>
                  <a:srgbClr val="4D4D4D"/>
                </a:solidFill>
              </a:rPr>
              <a:t> Causes- </a:t>
            </a:r>
            <a:r>
              <a:rPr lang="en-US" sz="3200" b="1" dirty="0" err="1">
                <a:solidFill>
                  <a:srgbClr val="4D4D4D"/>
                </a:solidFill>
              </a:rPr>
              <a:t>Effets</a:t>
            </a:r>
            <a:endParaRPr lang="en-US" sz="3200" b="1" dirty="0">
              <a:solidFill>
                <a:srgbClr val="4D4D4D"/>
              </a:solidFill>
            </a:endParaRPr>
          </a:p>
        </p:txBody>
      </p:sp>
      <p:graphicFrame>
        <p:nvGraphicFramePr>
          <p:cNvPr id="4" name="Objet 3">
            <a:extLst>
              <a:ext uri="{FF2B5EF4-FFF2-40B4-BE49-F238E27FC236}">
                <a16:creationId xmlns:a16="http://schemas.microsoft.com/office/drawing/2014/main" id="{796771D1-0618-41E8-B844-449C5030BD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9796011"/>
              </p:ext>
            </p:extLst>
          </p:nvPr>
        </p:nvGraphicFramePr>
        <p:xfrm>
          <a:off x="4114800" y="2590800"/>
          <a:ext cx="1752600" cy="1223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3" name="Worksheet" showAsIcon="1" r:id="rId4" imgW="914400" imgH="771480" progId="Excel.Sheet.8">
                  <p:embed/>
                </p:oleObj>
              </mc:Choice>
              <mc:Fallback>
                <p:oleObj name="Worksheet" showAsIcon="1" r:id="rId4" imgW="914400" imgH="771480" progId="Excel.Shee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14800" y="2590800"/>
                        <a:ext cx="1752600" cy="1223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2E9F342A-0C9F-49FC-982C-C08D125BAB87}"/>
              </a:ext>
            </a:extLst>
          </p:cNvPr>
          <p:cNvSpPr/>
          <p:nvPr/>
        </p:nvSpPr>
        <p:spPr>
          <a:xfrm>
            <a:off x="1828800" y="944563"/>
            <a:ext cx="685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Exemple d’une matrice Causes-Effets:</a:t>
            </a:r>
          </a:p>
        </p:txBody>
      </p:sp>
    </p:spTree>
    <p:extLst>
      <p:ext uri="{BB962C8B-B14F-4D97-AF65-F5344CB8AC3E}">
        <p14:creationId xmlns:p14="http://schemas.microsoft.com/office/powerpoint/2010/main" val="32799566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228600"/>
            <a:ext cx="70866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C- </a:t>
            </a:r>
            <a:r>
              <a:rPr lang="en-US" sz="3200" b="1" dirty="0" err="1">
                <a:solidFill>
                  <a:srgbClr val="4D4D4D"/>
                </a:solidFill>
              </a:rPr>
              <a:t>Collecte</a:t>
            </a:r>
            <a:r>
              <a:rPr lang="en-US" sz="3200" b="1" dirty="0">
                <a:solidFill>
                  <a:srgbClr val="4D4D4D"/>
                </a:solidFill>
              </a:rPr>
              <a:t> des </a:t>
            </a:r>
            <a:r>
              <a:rPr lang="en-US" sz="3200" b="1" dirty="0" err="1">
                <a:solidFill>
                  <a:srgbClr val="4D4D4D"/>
                </a:solidFill>
              </a:rPr>
              <a:t>données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A812405-C30F-4442-80A3-66F5595398FD}"/>
              </a:ext>
            </a:extLst>
          </p:cNvPr>
          <p:cNvSpPr txBox="1"/>
          <p:nvPr/>
        </p:nvSpPr>
        <p:spPr>
          <a:xfrm>
            <a:off x="1905000" y="944563"/>
            <a:ext cx="7239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fr-FR" b="1" dirty="0">
                <a:solidFill>
                  <a:srgbClr val="00B415"/>
                </a:solidFill>
              </a:rPr>
              <a:t>Objectif: Aider l’entreprise à comprendre pourquoi elle n’obtient pas les résultats souhaités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Réunir le plus d’informations possibles afin de mieux comprendre le problème mais sans tout quantifier pour autant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Déterminer la nature des données pertinentes à prendre en compte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Faire le tri entre les différents </a:t>
            </a:r>
            <a:r>
              <a:rPr lang="fr-FR" dirty="0" err="1">
                <a:solidFill>
                  <a:srgbClr val="002060"/>
                </a:solidFill>
              </a:rPr>
              <a:t>imputs</a:t>
            </a:r>
            <a:r>
              <a:rPr lang="fr-FR" dirty="0">
                <a:solidFill>
                  <a:srgbClr val="002060"/>
                </a:solidFill>
              </a:rPr>
              <a:t> ayant le potentiel ou non d’avoir un réel impact sur le processus et les résultats de l’entreprise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Définir la manière dont ces données vont être collectées, une fois le type d’informations à réunir déterminé</a:t>
            </a:r>
          </a:p>
        </p:txBody>
      </p:sp>
    </p:spTree>
    <p:extLst>
      <p:ext uri="{BB962C8B-B14F-4D97-AF65-F5344CB8AC3E}">
        <p14:creationId xmlns:p14="http://schemas.microsoft.com/office/powerpoint/2010/main" val="133393886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228600"/>
            <a:ext cx="70866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C- </a:t>
            </a:r>
            <a:r>
              <a:rPr lang="en-US" sz="3200" b="1" dirty="0" err="1">
                <a:solidFill>
                  <a:srgbClr val="4D4D4D"/>
                </a:solidFill>
              </a:rPr>
              <a:t>Collecte</a:t>
            </a:r>
            <a:r>
              <a:rPr lang="en-US" sz="3200" b="1" dirty="0">
                <a:solidFill>
                  <a:srgbClr val="4D4D4D"/>
                </a:solidFill>
              </a:rPr>
              <a:t> des </a:t>
            </a:r>
            <a:r>
              <a:rPr lang="en-US" sz="3200" b="1" dirty="0" err="1">
                <a:solidFill>
                  <a:srgbClr val="4D4D4D"/>
                </a:solidFill>
              </a:rPr>
              <a:t>données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AC92063-BB79-461C-83D0-766AC4FD5BEE}"/>
              </a:ext>
            </a:extLst>
          </p:cNvPr>
          <p:cNvSpPr txBox="1"/>
          <p:nvPr/>
        </p:nvSpPr>
        <p:spPr>
          <a:xfrm>
            <a:off x="1905000" y="944563"/>
            <a:ext cx="70866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Déterminer les systèmes et outils de mesure: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Planifier un système précis de collecte des données sur lequel baser ses recherches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Méthodes applicables tout au long du projet afin de permettre d’évaluer correctement l’évolution de ce dernier à différents stades</a:t>
            </a:r>
          </a:p>
          <a:p>
            <a:pPr lvl="2" algn="just"/>
            <a:endParaRPr lang="fr-FR" dirty="0">
              <a:solidFill>
                <a:srgbClr val="002060"/>
              </a:solidFill>
            </a:endParaRP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choix des outils dépendra du type de données à collecter)</a:t>
            </a:r>
          </a:p>
          <a:p>
            <a:pPr lvl="2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S’assurer que les mesures donnent des résultats précis, de qualité constante et homogène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24DE0C-CCEA-4CA1-919E-19595FA2B1DD}"/>
              </a:ext>
            </a:extLst>
          </p:cNvPr>
          <p:cNvSpPr/>
          <p:nvPr/>
        </p:nvSpPr>
        <p:spPr>
          <a:xfrm>
            <a:off x="1905000" y="5152072"/>
            <a:ext cx="70866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fr-FR" b="1" dirty="0">
                <a:solidFill>
                  <a:srgbClr val="00B415"/>
                </a:solidFill>
                <a:latin typeface="Lora"/>
              </a:rPr>
              <a:t>Une fois l’étape « mesure » finalisée, les informations réunies devraient donc déjà permettre à l’équipe en charge du projet d’y voir plus clair, avant même de passer à l’analyse des données lors de la phase suivante.</a:t>
            </a:r>
          </a:p>
          <a:p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8226705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228600"/>
            <a:ext cx="70866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D- Takt-Time 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696937F-3B7D-483C-9235-8FE2816D59AD}"/>
              </a:ext>
            </a:extLst>
          </p:cNvPr>
          <p:cNvSpPr txBox="1"/>
          <p:nvPr/>
        </p:nvSpPr>
        <p:spPr>
          <a:xfrm>
            <a:off x="1905000" y="944563"/>
            <a:ext cx="70866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Définition </a:t>
            </a:r>
            <a:r>
              <a:rPr lang="fr-FR" b="1" dirty="0" err="1">
                <a:solidFill>
                  <a:srgbClr val="002060"/>
                </a:solidFill>
              </a:rPr>
              <a:t>Takt</a:t>
            </a:r>
            <a:r>
              <a:rPr lang="fr-FR" b="1" dirty="0">
                <a:solidFill>
                  <a:srgbClr val="002060"/>
                </a:solidFill>
              </a:rPr>
              <a:t> Time: </a:t>
            </a:r>
            <a:r>
              <a:rPr lang="fr-FR" dirty="0">
                <a:solidFill>
                  <a:srgbClr val="002060"/>
                </a:solidFill>
              </a:rPr>
              <a:t>Maille de temps unitaire disponible pour accomplir une tâche selon la demande client.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Définition </a:t>
            </a:r>
            <a:r>
              <a:rPr lang="fr-FR" b="1" dirty="0" err="1">
                <a:solidFill>
                  <a:srgbClr val="002060"/>
                </a:solidFill>
              </a:rPr>
              <a:t>Takt</a:t>
            </a:r>
            <a:r>
              <a:rPr lang="fr-FR" b="1" dirty="0">
                <a:solidFill>
                  <a:srgbClr val="002060"/>
                </a:solidFill>
              </a:rPr>
              <a:t>: </a:t>
            </a:r>
            <a:r>
              <a:rPr lang="fr-FR" dirty="0">
                <a:solidFill>
                  <a:srgbClr val="002060"/>
                </a:solidFill>
              </a:rPr>
              <a:t>Rythme sur lequel il faut se caler pour mettre en phase avec la demande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Formule </a:t>
            </a:r>
            <a:r>
              <a:rPr lang="fr-FR" b="1" dirty="0" err="1">
                <a:solidFill>
                  <a:srgbClr val="002060"/>
                </a:solidFill>
              </a:rPr>
              <a:t>Takt</a:t>
            </a:r>
            <a:r>
              <a:rPr lang="fr-FR" b="1" dirty="0">
                <a:solidFill>
                  <a:srgbClr val="002060"/>
                </a:solidFill>
              </a:rPr>
              <a:t>: </a:t>
            </a:r>
            <a:r>
              <a:rPr lang="fr-FR" dirty="0">
                <a:solidFill>
                  <a:srgbClr val="002060"/>
                </a:solidFill>
              </a:rPr>
              <a:t>Temps disponible / Nombre d’unités consommées ou vendues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Les unités de temps doivent être cohérentes. Ex: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Maille: Journée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Temps disponible: Par jour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Nombre d’unités vendues ou consommées: Par jour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7E37961-1173-4725-A430-49C2EE68C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2971800"/>
            <a:ext cx="5221239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75461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228600"/>
            <a:ext cx="70866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D- Takt-Time 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696937F-3B7D-483C-9235-8FE2816D59AD}"/>
              </a:ext>
            </a:extLst>
          </p:cNvPr>
          <p:cNvSpPr txBox="1"/>
          <p:nvPr/>
        </p:nvSpPr>
        <p:spPr>
          <a:xfrm>
            <a:off x="1905000" y="944563"/>
            <a:ext cx="70866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Exemple 1: Atelier</a:t>
            </a:r>
          </a:p>
          <a:p>
            <a:endParaRPr lang="fr-FR" b="1" dirty="0">
              <a:solidFill>
                <a:srgbClr val="002060"/>
              </a:solidFill>
            </a:endParaRPr>
          </a:p>
          <a:p>
            <a:pPr algn="just"/>
            <a:r>
              <a:rPr lang="fr-FR" dirty="0">
                <a:solidFill>
                  <a:srgbClr val="002060"/>
                </a:solidFill>
              </a:rPr>
              <a:t>Soit un atelier travaillant en une seule équipe de 420 minutes par jour et un volume moyen de vente mensuelle de 16 800 unités, quelle est la cadence à laquelle il faudrait assembler une unité pour répondre à la demande? (Quel est le </a:t>
            </a:r>
            <a:r>
              <a:rPr lang="fr-FR" dirty="0" err="1">
                <a:solidFill>
                  <a:srgbClr val="002060"/>
                </a:solidFill>
              </a:rPr>
              <a:t>takt</a:t>
            </a:r>
            <a:r>
              <a:rPr lang="fr-FR" dirty="0">
                <a:solidFill>
                  <a:srgbClr val="002060"/>
                </a:solidFill>
              </a:rPr>
              <a:t>?)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Temps disponible quotidien = 420 minutes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Demande moyenne quotidienne = 16 800 / 20 jours ouvrés </a:t>
            </a:r>
          </a:p>
          <a:p>
            <a:pPr lvl="1" algn="just"/>
            <a:r>
              <a:rPr lang="fr-FR" dirty="0">
                <a:solidFill>
                  <a:srgbClr val="002060"/>
                </a:solidFill>
              </a:rPr>
              <a:t>                                                                = 840 unités 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algn="just"/>
            <a:r>
              <a:rPr lang="fr-FR" b="1" dirty="0" err="1">
                <a:solidFill>
                  <a:srgbClr val="002060"/>
                </a:solidFill>
              </a:rPr>
              <a:t>Takt</a:t>
            </a:r>
            <a:r>
              <a:rPr lang="fr-FR" b="1" dirty="0">
                <a:solidFill>
                  <a:srgbClr val="002060"/>
                </a:solidFill>
              </a:rPr>
              <a:t> = 420 / 840 = 0,5 minutes ou 30 secondes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33710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228600"/>
            <a:ext cx="70866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D- Takt-Time 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696937F-3B7D-483C-9235-8FE2816D59AD}"/>
              </a:ext>
            </a:extLst>
          </p:cNvPr>
          <p:cNvSpPr txBox="1"/>
          <p:nvPr/>
        </p:nvSpPr>
        <p:spPr>
          <a:xfrm>
            <a:off x="1905000" y="944563"/>
            <a:ext cx="70866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Exemple 2: Bureau</a:t>
            </a:r>
          </a:p>
          <a:p>
            <a:endParaRPr lang="fr-FR" b="1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Temps de travail hebdomadaire = 35 heures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215 jours ouvrables par 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50 000 dossiers par 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Temps de travail quotidien = 35 / 5 = 7heures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Temps de travail annuel = 7 x 215 = 1505 heures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 err="1">
                <a:solidFill>
                  <a:srgbClr val="002060"/>
                </a:solidFill>
              </a:rPr>
              <a:t>Takt</a:t>
            </a:r>
            <a:r>
              <a:rPr lang="fr-FR" b="1" dirty="0">
                <a:solidFill>
                  <a:srgbClr val="002060"/>
                </a:solidFill>
              </a:rPr>
              <a:t> = 1505 / 50 000 = 0,03 Heure soit 2 minutes </a:t>
            </a:r>
          </a:p>
        </p:txBody>
      </p:sp>
    </p:spTree>
    <p:extLst>
      <p:ext uri="{BB962C8B-B14F-4D97-AF65-F5344CB8AC3E}">
        <p14:creationId xmlns:p14="http://schemas.microsoft.com/office/powerpoint/2010/main" val="302791460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1223962" y="-4191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latinLnBrk="1">
              <a:defRPr/>
            </a:pP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FA15BA-486D-4A10-8310-B04508C08CE7}"/>
              </a:ext>
            </a:extLst>
          </p:cNvPr>
          <p:cNvSpPr/>
          <p:nvPr/>
        </p:nvSpPr>
        <p:spPr>
          <a:xfrm>
            <a:off x="533400" y="2362200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2800" b="1" dirty="0"/>
              <a:t>05- Outils de l’étape « Analyser »</a:t>
            </a:r>
          </a:p>
        </p:txBody>
      </p:sp>
    </p:spTree>
    <p:extLst>
      <p:ext uri="{BB962C8B-B14F-4D97-AF65-F5344CB8AC3E}">
        <p14:creationId xmlns:p14="http://schemas.microsoft.com/office/powerpoint/2010/main" val="272610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8">
            <a:extLst>
              <a:ext uri="{FF2B5EF4-FFF2-40B4-BE49-F238E27FC236}">
                <a16:creationId xmlns:a16="http://schemas.microsoft.com/office/drawing/2014/main" id="{52F0F322-FFE1-4DDE-963A-22CC7EE88822}"/>
              </a:ext>
            </a:extLst>
          </p:cNvPr>
          <p:cNvSpPr>
            <a:spLocks noChangeArrowheads="1"/>
          </p:cNvSpPr>
          <p:nvPr/>
        </p:nvSpPr>
        <p:spPr bwMode="gray">
          <a:xfrm>
            <a:off x="1223962" y="-4191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latinLnBrk="1">
              <a:defRPr/>
            </a:pPr>
            <a:r>
              <a:rPr kumimoji="1" lang="en-US" altLang="ko-KR" sz="3500" b="1" dirty="0" err="1">
                <a:solidFill>
                  <a:schemeClr val="bg1"/>
                </a:solidFill>
                <a:ea typeface="굴림" pitchFamily="34" charset="-127"/>
              </a:rPr>
              <a:t>Sommaire</a:t>
            </a:r>
            <a:r>
              <a:rPr kumimoji="1" lang="en-US" altLang="ko-KR" sz="3500" b="1" dirty="0">
                <a:solidFill>
                  <a:schemeClr val="bg1"/>
                </a:solidFill>
                <a:ea typeface="굴림" pitchFamily="34" charset="-127"/>
              </a:rPr>
              <a:t> (2/2)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E206EF3-8C1A-449B-8EFE-83CB31725FBF}"/>
              </a:ext>
            </a:extLst>
          </p:cNvPr>
          <p:cNvSpPr txBox="1"/>
          <p:nvPr/>
        </p:nvSpPr>
        <p:spPr>
          <a:xfrm>
            <a:off x="457200" y="914400"/>
            <a:ext cx="85344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fr-FR" dirty="0"/>
              <a:t>09- Kanban </a:t>
            </a:r>
          </a:p>
          <a:p>
            <a:pPr lvl="0"/>
            <a:endParaRPr lang="fr-FR" dirty="0"/>
          </a:p>
          <a:p>
            <a:pPr lvl="0"/>
            <a:r>
              <a:rPr lang="fr-FR" dirty="0"/>
              <a:t>10- Taux de Rendement Synthétique (TRS)</a:t>
            </a:r>
          </a:p>
          <a:p>
            <a:pPr lvl="0"/>
            <a:endParaRPr lang="fr-FR" dirty="0"/>
          </a:p>
          <a:p>
            <a:pPr lvl="0"/>
            <a:r>
              <a:rPr lang="fr-FR" dirty="0"/>
              <a:t>11- Maintenance Productive Totale (TPM)</a:t>
            </a:r>
          </a:p>
          <a:p>
            <a:pPr lvl="0"/>
            <a:endParaRPr lang="fr-FR" dirty="0"/>
          </a:p>
          <a:p>
            <a:pPr lvl="0"/>
            <a:r>
              <a:rPr lang="en-US" dirty="0"/>
              <a:t>12- SMED (« Single Minute Exchange of Dies)</a:t>
            </a:r>
          </a:p>
          <a:p>
            <a:pPr lvl="0"/>
            <a:endParaRPr lang="fr-FR" dirty="0"/>
          </a:p>
          <a:p>
            <a:pPr lvl="0"/>
            <a:r>
              <a:rPr lang="en-US" dirty="0"/>
              <a:t>13- One Piece Flow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14- </a:t>
            </a:r>
            <a:r>
              <a:rPr lang="en-US" dirty="0" err="1"/>
              <a:t>Amélioration</a:t>
            </a:r>
            <a:r>
              <a:rPr lang="en-US" dirty="0"/>
              <a:t> continue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15- Management </a:t>
            </a:r>
            <a:r>
              <a:rPr lang="en-US" dirty="0" err="1"/>
              <a:t>Visuel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16- </a:t>
            </a:r>
            <a:r>
              <a:rPr lang="en-US" dirty="0" err="1"/>
              <a:t>Différentes</a:t>
            </a:r>
            <a:r>
              <a:rPr lang="en-US" dirty="0"/>
              <a:t> </a:t>
            </a:r>
            <a:r>
              <a:rPr lang="en-US" dirty="0" err="1"/>
              <a:t>déclinaisons</a:t>
            </a:r>
            <a:r>
              <a:rPr lang="en-US" dirty="0"/>
              <a:t> du Lean Management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7503779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0104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Prérequis</a:t>
            </a:r>
            <a:r>
              <a:rPr lang="en-US" sz="3200" b="1" dirty="0">
                <a:solidFill>
                  <a:srgbClr val="4D4D4D"/>
                </a:solidFill>
              </a:rPr>
              <a:t> de la phase </a:t>
            </a:r>
            <a:r>
              <a:rPr lang="en-US" sz="3200" b="1" dirty="0" err="1">
                <a:solidFill>
                  <a:srgbClr val="4D4D4D"/>
                </a:solidFill>
              </a:rPr>
              <a:t>Analyse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B7E61FC-7A7C-478A-8748-24C7CCC35AF7}"/>
              </a:ext>
            </a:extLst>
          </p:cNvPr>
          <p:cNvSpPr/>
          <p:nvPr/>
        </p:nvSpPr>
        <p:spPr>
          <a:xfrm>
            <a:off x="1821766" y="1166842"/>
            <a:ext cx="7139354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phase "Analyser" du DMAIC ne doit pas commencer sans une </a:t>
            </a:r>
            <a:r>
              <a:rPr lang="fr-FR" b="1" dirty="0">
                <a:solidFill>
                  <a:srgbClr val="002060"/>
                </a:solidFill>
              </a:rPr>
              <a:t>validation officielle </a:t>
            </a:r>
            <a:r>
              <a:rPr lang="fr-FR" dirty="0">
                <a:solidFill>
                  <a:srgbClr val="002060"/>
                </a:solidFill>
              </a:rPr>
              <a:t>de la préparation et de la Charte de projet.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document de validation Sponsor est le support "officiel" de cette validation.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Ce document contient au minimum: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Charte de projet finalisée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cartographie macro du processus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(ou les) SIPOC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Voix du Client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synthèse de l’Etat des Lieux</a:t>
            </a:r>
          </a:p>
          <a:p>
            <a:pPr lvl="1"/>
            <a:endParaRPr lang="fr-FR" dirty="0">
              <a:solidFill>
                <a:srgbClr val="002060"/>
              </a:solidFill>
            </a:endParaRP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Il doit être présenté au Sponsor au cours d’une </a:t>
            </a:r>
            <a:r>
              <a:rPr lang="fr-FR" b="1" dirty="0">
                <a:solidFill>
                  <a:srgbClr val="002060"/>
                </a:solidFill>
              </a:rPr>
              <a:t>réunion de validation</a:t>
            </a:r>
            <a:r>
              <a:rPr lang="fr-FR" dirty="0">
                <a:solidFill>
                  <a:srgbClr val="002060"/>
                </a:solidFill>
              </a:rPr>
              <a:t>; l’objectif est d’obtenir un «</a:t>
            </a:r>
            <a:r>
              <a:rPr lang="fr-FR" b="1" dirty="0">
                <a:solidFill>
                  <a:srgbClr val="002060"/>
                </a:solidFill>
              </a:rPr>
              <a:t>feu vert</a:t>
            </a:r>
            <a:r>
              <a:rPr lang="fr-FR" dirty="0">
                <a:solidFill>
                  <a:srgbClr val="002060"/>
                </a:solidFill>
              </a:rPr>
              <a:t>» pour poursuivre.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D54371C-2AE3-4B3C-BDBB-66167AF7C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200" y="2971800"/>
            <a:ext cx="1590675" cy="185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18419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0104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Prérequis</a:t>
            </a:r>
            <a:r>
              <a:rPr lang="en-US" sz="3200" b="1" dirty="0">
                <a:solidFill>
                  <a:srgbClr val="4D4D4D"/>
                </a:solidFill>
              </a:rPr>
              <a:t> de la phase </a:t>
            </a:r>
            <a:r>
              <a:rPr lang="en-US" sz="3200" b="1" dirty="0" err="1">
                <a:solidFill>
                  <a:srgbClr val="4D4D4D"/>
                </a:solidFill>
              </a:rPr>
              <a:t>Analyse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F1E58D-754A-4322-8AFF-045D24EF132A}"/>
              </a:ext>
            </a:extLst>
          </p:cNvPr>
          <p:cNvSpPr/>
          <p:nvPr/>
        </p:nvSpPr>
        <p:spPr>
          <a:xfrm>
            <a:off x="1981200" y="944563"/>
            <a:ext cx="7010400" cy="50321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1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fr-FR" sz="2000" b="1" dirty="0">
                <a:solidFill>
                  <a:srgbClr val="002060"/>
                </a:solidFill>
                <a:latin typeface="Calibri" panose="020F0502020204030204" pitchFamily="34" charset="0"/>
              </a:rPr>
              <a:t>Quelques possibilités d’outils d’analyse complémentaires:</a:t>
            </a:r>
          </a:p>
          <a:p>
            <a:endParaRPr lang="fr-FR" sz="2000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  <a:latin typeface="Calibri" panose="020F0502020204030204" pitchFamily="34" charset="0"/>
              </a:rPr>
              <a:t>Calcul de l’aptitude du processus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: </a:t>
            </a:r>
          </a:p>
          <a:p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     Mesurer le taux de défaillances potentielles</a:t>
            </a:r>
          </a:p>
          <a:p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  <a:latin typeface="Calibri" panose="020F0502020204030204" pitchFamily="34" charset="0"/>
              </a:rPr>
              <a:t>Diagramme spaghetti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: </a:t>
            </a:r>
          </a:p>
          <a:p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     Mettre en évidence les gaspillages liés aux déplacements des produits</a:t>
            </a:r>
          </a:p>
          <a:p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     ou des personnes</a:t>
            </a:r>
          </a:p>
          <a:p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  <a:latin typeface="Calibri" panose="020F0502020204030204" pitchFamily="34" charset="0"/>
              </a:rPr>
              <a:t>Matrice de décision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: </a:t>
            </a:r>
          </a:p>
          <a:p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     Guider un choix entre des options multiples</a:t>
            </a:r>
          </a:p>
          <a:p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  <a:latin typeface="Calibri" panose="020F0502020204030204" pitchFamily="34" charset="0"/>
              </a:rPr>
              <a:t>Radar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:  </a:t>
            </a:r>
          </a:p>
          <a:p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     Evaluer les dimensions humaines ou managériales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5352298-59CB-4B9F-B3D4-C9E22740D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5559" y="4106440"/>
            <a:ext cx="1590675" cy="185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37483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0104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Atelier VSM (Value Stream Mapping)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D82000F-C4B1-4F16-B845-E020AD6A09FF}"/>
              </a:ext>
            </a:extLst>
          </p:cNvPr>
          <p:cNvSpPr/>
          <p:nvPr/>
        </p:nvSpPr>
        <p:spPr>
          <a:xfrm>
            <a:off x="1981200" y="838200"/>
            <a:ext cx="7010400" cy="5293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fr-FR" b="1" dirty="0">
                <a:solidFill>
                  <a:srgbClr val="002060"/>
                </a:solidFill>
              </a:rPr>
              <a:t>La VSM est un travail collectif de sensibilisation et d’appropriation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r>
              <a:rPr lang="fr-FR" b="1" dirty="0">
                <a:solidFill>
                  <a:srgbClr val="002060"/>
                </a:solidFill>
              </a:rPr>
              <a:t>3 temps forts dans l’atelier VSM: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Construction de la cartographie détaillée «Situation actuelle»: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Rechercher les gaspillages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Analyser les opportunités d’erreurs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Identifier la V.A.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Calculer les ratios de la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Construction de la «Situation idéale»: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Comment pourrait être le processus dans un monde parfait, sans contraintes?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Construction de la cartographie «Situation cible»: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Comment devrait être le processus, en prenant en compte les contraintes de l’entreprise?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Construire le plan d’actions pour y parvenir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E742A1B-13B0-4E52-A790-817C85ABE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8525" y="2514601"/>
            <a:ext cx="1590675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50311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1223962" y="-4191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latinLnBrk="1">
              <a:defRPr/>
            </a:pP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FA15BA-486D-4A10-8310-B04508C08CE7}"/>
              </a:ext>
            </a:extLst>
          </p:cNvPr>
          <p:cNvSpPr/>
          <p:nvPr/>
        </p:nvSpPr>
        <p:spPr>
          <a:xfrm>
            <a:off x="533400" y="2362200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2800" b="1" dirty="0"/>
              <a:t>06- Outils de l’étape « Innover/ Implémenter »</a:t>
            </a:r>
          </a:p>
        </p:txBody>
      </p:sp>
    </p:spTree>
    <p:extLst>
      <p:ext uri="{BB962C8B-B14F-4D97-AF65-F5344CB8AC3E}">
        <p14:creationId xmlns:p14="http://schemas.microsoft.com/office/powerpoint/2010/main" val="149991388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162800" cy="715963"/>
          </a:xfrm>
        </p:spPr>
        <p:txBody>
          <a:bodyPr>
            <a:no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Mise </a:t>
            </a:r>
            <a:r>
              <a:rPr lang="en-US" sz="3200" b="1" dirty="0" err="1">
                <a:solidFill>
                  <a:srgbClr val="4D4D4D"/>
                </a:solidFill>
              </a:rPr>
              <a:t>en</a:t>
            </a:r>
            <a:r>
              <a:rPr lang="en-US" sz="3200" b="1" dirty="0">
                <a:solidFill>
                  <a:srgbClr val="4D4D4D"/>
                </a:solidFill>
              </a:rPr>
              <a:t> place des 1ères actions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6F113C-3A81-4355-9720-40C2D8FC57ED}"/>
              </a:ext>
            </a:extLst>
          </p:cNvPr>
          <p:cNvSpPr/>
          <p:nvPr/>
        </p:nvSpPr>
        <p:spPr>
          <a:xfrm>
            <a:off x="1854591" y="1219200"/>
            <a:ext cx="713700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Phase «Innover, Implémenter»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Phase d’exécution du plan d’action</a:t>
            </a:r>
          </a:p>
          <a:p>
            <a:pPr lvl="1"/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Plan détaillé de travail: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 Revu et actualisé chaque semaine par le chef de projet, avec les responsables d’actions, et communiqué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« Quick </a:t>
            </a:r>
            <a:r>
              <a:rPr lang="fr-FR" dirty="0" err="1">
                <a:solidFill>
                  <a:srgbClr val="002060"/>
                </a:solidFill>
              </a:rPr>
              <a:t>wins</a:t>
            </a:r>
            <a:r>
              <a:rPr lang="fr-FR" dirty="0">
                <a:solidFill>
                  <a:srgbClr val="002060"/>
                </a:solidFill>
              </a:rPr>
              <a:t>» (gains rapides):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Mis en place et mesurés au cours de cette phase</a:t>
            </a:r>
          </a:p>
        </p:txBody>
      </p:sp>
    </p:spTree>
    <p:extLst>
      <p:ext uri="{BB962C8B-B14F-4D97-AF65-F5344CB8AC3E}">
        <p14:creationId xmlns:p14="http://schemas.microsoft.com/office/powerpoint/2010/main" val="194567626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162800" cy="715963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rgbClr val="4D4D4D"/>
                </a:solidFill>
              </a:rPr>
              <a:t>B- Les </a:t>
            </a:r>
            <a:r>
              <a:rPr lang="en-US" sz="3200" b="1" dirty="0" err="1">
                <a:solidFill>
                  <a:srgbClr val="4D4D4D"/>
                </a:solidFill>
              </a:rPr>
              <a:t>activités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  <a:r>
              <a:rPr lang="en-US" sz="3200" b="1" dirty="0" err="1">
                <a:solidFill>
                  <a:srgbClr val="4D4D4D"/>
                </a:solidFill>
              </a:rPr>
              <a:t>présentes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  <a:r>
              <a:rPr lang="en-US" sz="3200" b="1" dirty="0" err="1">
                <a:solidFill>
                  <a:srgbClr val="4D4D4D"/>
                </a:solidFill>
              </a:rPr>
              <a:t>lors</a:t>
            </a:r>
            <a:r>
              <a:rPr lang="en-US" sz="3200" b="1" dirty="0">
                <a:solidFill>
                  <a:srgbClr val="4D4D4D"/>
                </a:solidFill>
              </a:rPr>
              <a:t> de la phase “</a:t>
            </a:r>
            <a:r>
              <a:rPr lang="en-US" sz="3200" b="1" dirty="0" err="1">
                <a:solidFill>
                  <a:srgbClr val="4D4D4D"/>
                </a:solidFill>
              </a:rPr>
              <a:t>Innover</a:t>
            </a:r>
            <a:r>
              <a:rPr lang="en-US" sz="3200" b="1" dirty="0">
                <a:solidFill>
                  <a:srgbClr val="4D4D4D"/>
                </a:solidFill>
              </a:rPr>
              <a:t> / </a:t>
            </a:r>
            <a:r>
              <a:rPr lang="en-US" sz="3200" b="1" dirty="0" err="1">
                <a:solidFill>
                  <a:srgbClr val="4D4D4D"/>
                </a:solidFill>
              </a:rPr>
              <a:t>Implémenter</a:t>
            </a:r>
            <a:r>
              <a:rPr lang="en-US" sz="3200" b="1" dirty="0">
                <a:solidFill>
                  <a:srgbClr val="4D4D4D"/>
                </a:solidFill>
              </a:rPr>
              <a:t>”  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EBA106D-3C6A-4038-B7CC-88320956C915}"/>
              </a:ext>
            </a:extLst>
          </p:cNvPr>
          <p:cNvSpPr/>
          <p:nvPr/>
        </p:nvSpPr>
        <p:spPr>
          <a:xfrm>
            <a:off x="1828800" y="1371600"/>
            <a:ext cx="71628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dirty="0">
                <a:solidFill>
                  <a:srgbClr val="002060"/>
                </a:solidFill>
              </a:rPr>
              <a:t>Liste des différentes activités lors de la phase « Innover / Implémenter »: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Initialisation du management visuel d’équipe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Sensibilisation / formation de l’équipe aux «briques de base» de l’amélioration continue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Mise en place des indicateurs de performance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Communication sur l’avancement du projet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27130A-6A9A-4FD8-8EB5-9CEC2AC40C1E}"/>
              </a:ext>
            </a:extLst>
          </p:cNvPr>
          <p:cNvSpPr/>
          <p:nvPr/>
        </p:nvSpPr>
        <p:spPr>
          <a:xfrm>
            <a:off x="1827628" y="5167574"/>
            <a:ext cx="7162800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just"/>
            <a:r>
              <a:rPr lang="fr-FR" b="1" dirty="0">
                <a:solidFill>
                  <a:srgbClr val="002060"/>
                </a:solidFill>
              </a:rPr>
              <a:t>Certaines actions du plan concerneront des ateliers ou des chantiers à ouvrir rapidement: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Ex: le modèle du chantier kaizen pourra être suivi pour commencer à utiliser les outils de l’amélioration continue. </a:t>
            </a:r>
          </a:p>
        </p:txBody>
      </p:sp>
    </p:spTree>
    <p:extLst>
      <p:ext uri="{BB962C8B-B14F-4D97-AF65-F5344CB8AC3E}">
        <p14:creationId xmlns:p14="http://schemas.microsoft.com/office/powerpoint/2010/main" val="32194025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1223962" y="-4191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latinLnBrk="1">
              <a:defRPr/>
            </a:pP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FA15BA-486D-4A10-8310-B04508C08CE7}"/>
              </a:ext>
            </a:extLst>
          </p:cNvPr>
          <p:cNvSpPr/>
          <p:nvPr/>
        </p:nvSpPr>
        <p:spPr>
          <a:xfrm>
            <a:off x="533400" y="2362200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2800" b="1" dirty="0"/>
              <a:t>07- Outils de l’étape « Contrôler »</a:t>
            </a:r>
          </a:p>
        </p:txBody>
      </p:sp>
    </p:spTree>
    <p:extLst>
      <p:ext uri="{BB962C8B-B14F-4D97-AF65-F5344CB8AC3E}">
        <p14:creationId xmlns:p14="http://schemas.microsoft.com/office/powerpoint/2010/main" val="263704725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7086600" cy="715963"/>
          </a:xfrm>
        </p:spPr>
        <p:txBody>
          <a:bodyPr>
            <a:normAutofit fontScale="90000"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Le Rapport A3: </a:t>
            </a:r>
            <a:r>
              <a:rPr lang="en-US" sz="3200" b="1" dirty="0" err="1">
                <a:solidFill>
                  <a:srgbClr val="4D4D4D"/>
                </a:solidFill>
              </a:rPr>
              <a:t>Définition</a:t>
            </a:r>
            <a:r>
              <a:rPr lang="en-US" sz="3200" b="1" dirty="0">
                <a:solidFill>
                  <a:srgbClr val="4D4D4D"/>
                </a:solidFill>
              </a:rPr>
              <a:t> et </a:t>
            </a:r>
            <a:r>
              <a:rPr lang="en-US" sz="3200" b="1" dirty="0" err="1">
                <a:solidFill>
                  <a:srgbClr val="4D4D4D"/>
                </a:solidFill>
              </a:rPr>
              <a:t>Utilisation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D6A7BE3-E396-469D-B1F3-06C12B056F1F}"/>
              </a:ext>
            </a:extLst>
          </p:cNvPr>
          <p:cNvSpPr/>
          <p:nvPr/>
        </p:nvSpPr>
        <p:spPr>
          <a:xfrm>
            <a:off x="1905000" y="1143000"/>
            <a:ext cx="723900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Définition:</a:t>
            </a:r>
          </a:p>
          <a:p>
            <a:endParaRPr lang="fr-FR" b="1" dirty="0">
              <a:solidFill>
                <a:srgbClr val="002060"/>
              </a:solidFill>
            </a:endParaRPr>
          </a:p>
          <a:p>
            <a:r>
              <a:rPr lang="fr-FR" dirty="0">
                <a:solidFill>
                  <a:srgbClr val="002060"/>
                </a:solidFill>
              </a:rPr>
              <a:t>Outil simple et polyvalent qui: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Présente des démarches complexes sous une forme synthétique et standardisée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Impose une réflexion structurée et va  à l’essentiel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Doit rester très visuel pour être vu et compris par tous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r>
              <a:rPr lang="fr-FR" b="1" dirty="0">
                <a:solidFill>
                  <a:srgbClr val="002060"/>
                </a:solidFill>
              </a:rPr>
              <a:t>Utilisation:</a:t>
            </a:r>
          </a:p>
          <a:p>
            <a:endParaRPr lang="fr-FR" b="1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Pour déployer les projets d’amélioration sélectionnés 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Pour communiquer (c’est le «A3» de suivi de projet, que l’on utilise après l’atelier VSM pour informer l’entreprise des travaux de l’équipe)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Pour résoudre des problèmes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D7442FF-25AF-443D-B477-E7AEF7E9C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0925" y="2500312"/>
            <a:ext cx="1590675" cy="185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32740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7086600" cy="715963"/>
          </a:xfrm>
        </p:spPr>
        <p:txBody>
          <a:bodyPr>
            <a:normAutofit fontScale="90000"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Le Rapport A3: </a:t>
            </a:r>
            <a:r>
              <a:rPr lang="en-US" sz="3200" b="1" dirty="0" err="1">
                <a:solidFill>
                  <a:srgbClr val="4D4D4D"/>
                </a:solidFill>
              </a:rPr>
              <a:t>Définition</a:t>
            </a:r>
            <a:r>
              <a:rPr lang="en-US" sz="3200" b="1" dirty="0">
                <a:solidFill>
                  <a:srgbClr val="4D4D4D"/>
                </a:solidFill>
              </a:rPr>
              <a:t> et </a:t>
            </a:r>
            <a:r>
              <a:rPr lang="en-US" sz="3200" b="1" dirty="0" err="1">
                <a:solidFill>
                  <a:srgbClr val="4D4D4D"/>
                </a:solidFill>
              </a:rPr>
              <a:t>Utilisation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D7442FF-25AF-443D-B477-E7AEF7E9C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0" y="5257800"/>
            <a:ext cx="1590675" cy="15843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86EB150-AD23-4EC4-B389-4CE3E35EA399}"/>
              </a:ext>
            </a:extLst>
          </p:cNvPr>
          <p:cNvSpPr/>
          <p:nvPr/>
        </p:nvSpPr>
        <p:spPr>
          <a:xfrm>
            <a:off x="1905000" y="944563"/>
            <a:ext cx="7162800" cy="4862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sz="2000" b="1" dirty="0">
                <a:solidFill>
                  <a:srgbClr val="002060"/>
                </a:solidFill>
                <a:latin typeface="Calibri" panose="020F0502020204030204" pitchFamily="34" charset="0"/>
              </a:rPr>
              <a:t>La Résolution de Problème:</a:t>
            </a:r>
          </a:p>
          <a:p>
            <a:pPr algn="just"/>
            <a:endParaRPr lang="fr-FR" sz="2000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r>
              <a:rPr lang="fr-FR" sz="2000" dirty="0">
                <a:solidFill>
                  <a:srgbClr val="002060"/>
                </a:solidFill>
                <a:latin typeface="Calibri" panose="020F0502020204030204" pitchFamily="34" charset="0"/>
              </a:rPr>
              <a:t>En mode Amélioration Continue, la résolution de problème peut prendre essentiellement 2 formes:</a:t>
            </a:r>
          </a:p>
          <a:p>
            <a:pPr algn="just"/>
            <a:endParaRPr lang="fr-FR" sz="2000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Problèmes du quotidien, dont la solution est connue: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Ce type de problème (les Irritants) doit être traité grâce au tableau blanc de management visuel d’équipe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Problèmes plus complexes, qui nécessitent une analyse des causes avant de mettre en </a:t>
            </a:r>
            <a:r>
              <a:rPr lang="fr-FR" b="1" dirty="0" err="1">
                <a:solidFill>
                  <a:srgbClr val="002060"/>
                </a:solidFill>
                <a:latin typeface="Calibri" panose="020F0502020204030204" pitchFamily="34" charset="0"/>
              </a:rPr>
              <a:t>oeuvre</a:t>
            </a:r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 une solution: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Ce type de problème sera traité au moyen du «A3 RSP»:</a:t>
            </a: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Arial" panose="020B0604020202020204" pitchFamily="34" charset="0"/>
              </a:rPr>
              <a:t>Délai moyen de résolution: de 2 à 4 semaines en général</a:t>
            </a:r>
          </a:p>
          <a:p>
            <a:pPr lvl="2" algn="just"/>
            <a:endParaRPr lang="fr-FR" sz="1600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Arial" panose="020B0604020202020204" pitchFamily="34" charset="0"/>
              </a:rPr>
              <a:t>Support d’un groupe de travail Kaizen</a:t>
            </a:r>
          </a:p>
        </p:txBody>
      </p:sp>
    </p:spTree>
    <p:extLst>
      <p:ext uri="{BB962C8B-B14F-4D97-AF65-F5344CB8AC3E}">
        <p14:creationId xmlns:p14="http://schemas.microsoft.com/office/powerpoint/2010/main" val="189599513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70866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Format et </a:t>
            </a:r>
            <a:r>
              <a:rPr lang="en-US" sz="3200" b="1" dirty="0" err="1">
                <a:solidFill>
                  <a:srgbClr val="4D4D4D"/>
                </a:solidFill>
              </a:rPr>
              <a:t>Avantages</a:t>
            </a:r>
            <a:r>
              <a:rPr lang="en-US" sz="3200" b="1" dirty="0">
                <a:solidFill>
                  <a:srgbClr val="4D4D4D"/>
                </a:solidFill>
              </a:rPr>
              <a:t> du Rapport A3 </a:t>
            </a:r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66E08133-FE8E-4E42-80DE-C0E330D2A3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88588" y="838200"/>
            <a:ext cx="6592252" cy="4605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05DD6C16-9619-4169-9A25-08B79B82C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905000" y="5542666"/>
            <a:ext cx="6592252" cy="124435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990042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1223962" y="-4191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latinLnBrk="1">
              <a:defRPr/>
            </a:pP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FA15BA-486D-4A10-8310-B04508C08CE7}"/>
              </a:ext>
            </a:extLst>
          </p:cNvPr>
          <p:cNvSpPr/>
          <p:nvPr/>
        </p:nvSpPr>
        <p:spPr>
          <a:xfrm>
            <a:off x="533400" y="2362200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2800" b="1" dirty="0"/>
              <a:t>01- Définition et principes du Lean Management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70866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Format et </a:t>
            </a:r>
            <a:r>
              <a:rPr lang="en-US" sz="3200" b="1" dirty="0" err="1">
                <a:solidFill>
                  <a:srgbClr val="4D4D4D"/>
                </a:solidFill>
              </a:rPr>
              <a:t>Avantages</a:t>
            </a:r>
            <a:r>
              <a:rPr lang="en-US" sz="3200" b="1" dirty="0">
                <a:solidFill>
                  <a:srgbClr val="4D4D4D"/>
                </a:solidFill>
              </a:rPr>
              <a:t> du Rapport A3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D0825A2-3848-4DEF-ADD0-B64F1BA46768}"/>
              </a:ext>
            </a:extLst>
          </p:cNvPr>
          <p:cNvSpPr/>
          <p:nvPr/>
        </p:nvSpPr>
        <p:spPr>
          <a:xfrm>
            <a:off x="1828800" y="733246"/>
            <a:ext cx="7239000" cy="56015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6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just"/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Comment l’utiliser?</a:t>
            </a: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1.Identifier un problème ou dysfonctionnement: 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Le définir avec soin; expliquer son importance (1er quadrant).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u="sng" dirty="0">
                <a:solidFill>
                  <a:srgbClr val="002060"/>
                </a:solidFill>
                <a:latin typeface="Calibri" panose="020F0502020204030204" pitchFamily="34" charset="0"/>
              </a:rPr>
              <a:t>Quand</a:t>
            </a:r>
            <a:r>
              <a:rPr lang="fr-FR" i="1" dirty="0">
                <a:solidFill>
                  <a:srgbClr val="002060"/>
                </a:solidFill>
                <a:latin typeface="Calibri" panose="020F0502020204030204" pitchFamily="34" charset="0"/>
              </a:rPr>
              <a:t>: Dés qu’un problème survient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u="sng" dirty="0">
                <a:solidFill>
                  <a:srgbClr val="002060"/>
                </a:solidFill>
                <a:latin typeface="Calibri" panose="020F0502020204030204" pitchFamily="34" charset="0"/>
              </a:rPr>
              <a:t>Qui</a:t>
            </a:r>
            <a:r>
              <a:rPr lang="fr-FR" i="1" dirty="0">
                <a:solidFill>
                  <a:srgbClr val="002060"/>
                </a:solidFill>
                <a:latin typeface="Calibri" panose="020F0502020204030204" pitchFamily="34" charset="0"/>
              </a:rPr>
              <a:t>: Tous</a:t>
            </a: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2.Obtenir le feu vert du responsable du service pour traiter le problème: 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Celui-ci nommera alors un chef de projet, et une petite équipe.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u="sng" dirty="0">
                <a:solidFill>
                  <a:srgbClr val="002060"/>
                </a:solidFill>
                <a:latin typeface="Calibri" panose="020F0502020204030204" pitchFamily="34" charset="0"/>
              </a:rPr>
              <a:t>Quand</a:t>
            </a:r>
            <a:r>
              <a:rPr lang="fr-FR" i="1" dirty="0">
                <a:solidFill>
                  <a:srgbClr val="002060"/>
                </a:solidFill>
                <a:latin typeface="Calibri" panose="020F0502020204030204" pitchFamily="34" charset="0"/>
              </a:rPr>
              <a:t>: A l’occasion d’un Management Visuel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u="sng" dirty="0">
                <a:solidFill>
                  <a:srgbClr val="002060"/>
                </a:solidFill>
                <a:latin typeface="Calibri" panose="020F0502020204030204" pitchFamily="34" charset="0"/>
              </a:rPr>
              <a:t>Qui</a:t>
            </a:r>
            <a:r>
              <a:rPr lang="fr-FR" i="1" dirty="0">
                <a:solidFill>
                  <a:srgbClr val="002060"/>
                </a:solidFill>
                <a:latin typeface="Calibri" panose="020F0502020204030204" pitchFamily="34" charset="0"/>
              </a:rPr>
              <a:t>: Le responsable du service </a:t>
            </a: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3.Analyser la situation actuelle pour bien la comprendre: 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Mesurer la performance liée au problème identifié, faire si possible un graphique (2ème quadrant)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u="sng" dirty="0">
                <a:solidFill>
                  <a:srgbClr val="002060"/>
                </a:solidFill>
                <a:latin typeface="Calibri" panose="020F0502020204030204" pitchFamily="34" charset="0"/>
              </a:rPr>
              <a:t>Quand</a:t>
            </a:r>
            <a:r>
              <a:rPr lang="fr-FR" i="1" dirty="0">
                <a:solidFill>
                  <a:srgbClr val="002060"/>
                </a:solidFill>
                <a:latin typeface="Calibri" panose="020F0502020204030204" pitchFamily="34" charset="0"/>
              </a:rPr>
              <a:t>: Dés que le chef de service donne son feu vert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u="sng" dirty="0">
                <a:solidFill>
                  <a:srgbClr val="002060"/>
                </a:solidFill>
                <a:latin typeface="Calibri" panose="020F0502020204030204" pitchFamily="34" charset="0"/>
              </a:rPr>
              <a:t>Qui</a:t>
            </a:r>
            <a:r>
              <a:rPr lang="fr-FR" i="1" dirty="0">
                <a:solidFill>
                  <a:srgbClr val="002060"/>
                </a:solidFill>
                <a:latin typeface="Calibri" panose="020F0502020204030204" pitchFamily="34" charset="0"/>
              </a:rPr>
              <a:t>: L’équipe désignée</a:t>
            </a:r>
          </a:p>
        </p:txBody>
      </p:sp>
    </p:spTree>
    <p:extLst>
      <p:ext uri="{BB962C8B-B14F-4D97-AF65-F5344CB8AC3E}">
        <p14:creationId xmlns:p14="http://schemas.microsoft.com/office/powerpoint/2010/main" val="406795344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70866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Format et </a:t>
            </a:r>
            <a:r>
              <a:rPr lang="en-US" sz="3200" b="1" dirty="0" err="1">
                <a:solidFill>
                  <a:srgbClr val="4D4D4D"/>
                </a:solidFill>
              </a:rPr>
              <a:t>Avantages</a:t>
            </a:r>
            <a:r>
              <a:rPr lang="en-US" sz="3200" b="1" dirty="0">
                <a:solidFill>
                  <a:srgbClr val="4D4D4D"/>
                </a:solidFill>
              </a:rPr>
              <a:t> du Rapport A3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D0825A2-3848-4DEF-ADD0-B64F1BA46768}"/>
              </a:ext>
            </a:extLst>
          </p:cNvPr>
          <p:cNvSpPr/>
          <p:nvPr/>
        </p:nvSpPr>
        <p:spPr>
          <a:xfrm>
            <a:off x="1828800" y="733246"/>
            <a:ext cx="7239000" cy="56015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6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just"/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Comment l’utiliser?</a:t>
            </a: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4.Faire une analyse des causes profondes du problème: 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Utiliser l’outil Ishikawa, ou l’outil des 5 Pourquoi?, Faire un diagramme de Pareto des causes profondes, et l’afficher (3ème quadrant)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u="sng" dirty="0">
                <a:solidFill>
                  <a:srgbClr val="002060"/>
                </a:solidFill>
                <a:latin typeface="Calibri" panose="020F0502020204030204" pitchFamily="34" charset="0"/>
              </a:rPr>
              <a:t>Quand</a:t>
            </a:r>
            <a:r>
              <a:rPr lang="fr-FR" i="1" dirty="0">
                <a:solidFill>
                  <a:srgbClr val="002060"/>
                </a:solidFill>
                <a:latin typeface="Calibri" panose="020F0502020204030204" pitchFamily="34" charset="0"/>
              </a:rPr>
              <a:t>: Au cours d’un atelier spécifique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u="sng" dirty="0">
                <a:solidFill>
                  <a:srgbClr val="002060"/>
                </a:solidFill>
                <a:latin typeface="Calibri" panose="020F0502020204030204" pitchFamily="34" charset="0"/>
              </a:rPr>
              <a:t>Qui</a:t>
            </a:r>
            <a:r>
              <a:rPr lang="fr-FR" i="1" dirty="0">
                <a:solidFill>
                  <a:srgbClr val="002060"/>
                </a:solidFill>
                <a:latin typeface="Calibri" panose="020F0502020204030204" pitchFamily="34" charset="0"/>
              </a:rPr>
              <a:t>: L’équipe désignée</a:t>
            </a: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5.Faire un brainstorming pour définir la façon d’éliminer les causes profondes: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u="sng" dirty="0">
                <a:solidFill>
                  <a:srgbClr val="002060"/>
                </a:solidFill>
                <a:latin typeface="Calibri" panose="020F0502020204030204" pitchFamily="34" charset="0"/>
              </a:rPr>
              <a:t>Quand</a:t>
            </a:r>
            <a:r>
              <a:rPr lang="fr-FR" i="1" dirty="0">
                <a:solidFill>
                  <a:srgbClr val="002060"/>
                </a:solidFill>
                <a:latin typeface="Calibri" panose="020F0502020204030204" pitchFamily="34" charset="0"/>
              </a:rPr>
              <a:t>: Au cours d’un atelier spécifique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u="sng" dirty="0">
                <a:solidFill>
                  <a:srgbClr val="002060"/>
                </a:solidFill>
                <a:latin typeface="Calibri" panose="020F0502020204030204" pitchFamily="34" charset="0"/>
              </a:rPr>
              <a:t>Qui</a:t>
            </a:r>
            <a:r>
              <a:rPr lang="fr-FR" i="1" dirty="0">
                <a:solidFill>
                  <a:srgbClr val="002060"/>
                </a:solidFill>
                <a:latin typeface="Calibri" panose="020F0502020204030204" pitchFamily="34" charset="0"/>
              </a:rPr>
              <a:t>: L’équipe désignée</a:t>
            </a: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6.Définir la situation cible: 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Diagramme de la modification du processus, contre-mesures proposées, performance cible (4ème quadrant)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u="sng" dirty="0">
                <a:solidFill>
                  <a:srgbClr val="002060"/>
                </a:solidFill>
                <a:latin typeface="Calibri" panose="020F0502020204030204" pitchFamily="34" charset="0"/>
              </a:rPr>
              <a:t>Quand</a:t>
            </a:r>
            <a:r>
              <a:rPr lang="fr-FR" i="1" dirty="0">
                <a:solidFill>
                  <a:srgbClr val="002060"/>
                </a:solidFill>
                <a:latin typeface="Calibri" panose="020F0502020204030204" pitchFamily="34" charset="0"/>
              </a:rPr>
              <a:t>: Au cours du même atelier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u="sng" dirty="0">
                <a:solidFill>
                  <a:srgbClr val="002060"/>
                </a:solidFill>
                <a:latin typeface="Calibri" panose="020F0502020204030204" pitchFamily="34" charset="0"/>
              </a:rPr>
              <a:t>Qui</a:t>
            </a:r>
            <a:r>
              <a:rPr lang="fr-FR" i="1" dirty="0">
                <a:solidFill>
                  <a:srgbClr val="002060"/>
                </a:solidFill>
                <a:latin typeface="Calibri" panose="020F0502020204030204" pitchFamily="34" charset="0"/>
              </a:rPr>
              <a:t>: L’équipe désignée</a:t>
            </a:r>
          </a:p>
        </p:txBody>
      </p:sp>
    </p:spTree>
    <p:extLst>
      <p:ext uri="{BB962C8B-B14F-4D97-AF65-F5344CB8AC3E}">
        <p14:creationId xmlns:p14="http://schemas.microsoft.com/office/powerpoint/2010/main" val="305737521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70866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Format et </a:t>
            </a:r>
            <a:r>
              <a:rPr lang="en-US" sz="3200" b="1" dirty="0" err="1">
                <a:solidFill>
                  <a:srgbClr val="4D4D4D"/>
                </a:solidFill>
              </a:rPr>
              <a:t>Avantages</a:t>
            </a:r>
            <a:r>
              <a:rPr lang="en-US" sz="3200" b="1" dirty="0">
                <a:solidFill>
                  <a:srgbClr val="4D4D4D"/>
                </a:solidFill>
              </a:rPr>
              <a:t> du Rapport A3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36FB38-A498-41BA-9363-08E9D150E209}"/>
              </a:ext>
            </a:extLst>
          </p:cNvPr>
          <p:cNvSpPr/>
          <p:nvPr/>
        </p:nvSpPr>
        <p:spPr>
          <a:xfrm>
            <a:off x="1811424" y="1287244"/>
            <a:ext cx="7086600" cy="55707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just"/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7. Créer le Plan d’Actions correspondant: 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Il comprendra au minimum les colonnes suivantes: Actions / Responsable / Date de réalisation (5ème quadrant)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u="sng" dirty="0">
                <a:solidFill>
                  <a:srgbClr val="002060"/>
                </a:solidFill>
                <a:latin typeface="Calibri" panose="020F0502020204030204" pitchFamily="34" charset="0"/>
              </a:rPr>
              <a:t>Quand</a:t>
            </a:r>
            <a:r>
              <a:rPr lang="fr-FR" i="1" dirty="0">
                <a:solidFill>
                  <a:srgbClr val="002060"/>
                </a:solidFill>
                <a:latin typeface="Calibri" panose="020F0502020204030204" pitchFamily="34" charset="0"/>
              </a:rPr>
              <a:t>: Au cours d’un atelier spécifique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u="sng" dirty="0">
                <a:solidFill>
                  <a:srgbClr val="002060"/>
                </a:solidFill>
                <a:latin typeface="Calibri" panose="020F0502020204030204" pitchFamily="34" charset="0"/>
              </a:rPr>
              <a:t>Qui</a:t>
            </a:r>
            <a:r>
              <a:rPr lang="fr-FR" i="1" dirty="0">
                <a:solidFill>
                  <a:srgbClr val="002060"/>
                </a:solidFill>
                <a:latin typeface="Calibri" panose="020F0502020204030204" pitchFamily="34" charset="0"/>
              </a:rPr>
              <a:t>: L’équipe désignée</a:t>
            </a: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 </a:t>
            </a:r>
          </a:p>
          <a:p>
            <a:pPr algn="just"/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8.Créer le Plan de Suivi correspondant: 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Il comprend au minimum les colonnes suivantes: Résultats attendus / Méthode de contrôle / Dates de contrôle/ Mesures (6ème quadrant)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u="sng" dirty="0">
                <a:solidFill>
                  <a:srgbClr val="002060"/>
                </a:solidFill>
                <a:latin typeface="Calibri" panose="020F0502020204030204" pitchFamily="34" charset="0"/>
              </a:rPr>
              <a:t>Quand</a:t>
            </a:r>
            <a:r>
              <a:rPr lang="fr-FR" i="1" dirty="0">
                <a:solidFill>
                  <a:srgbClr val="002060"/>
                </a:solidFill>
                <a:latin typeface="Calibri" panose="020F0502020204030204" pitchFamily="34" charset="0"/>
              </a:rPr>
              <a:t>: Au cours du même atelier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u="sng" dirty="0">
                <a:solidFill>
                  <a:srgbClr val="002060"/>
                </a:solidFill>
                <a:latin typeface="Calibri" panose="020F0502020204030204" pitchFamily="34" charset="0"/>
              </a:rPr>
              <a:t>Qui</a:t>
            </a:r>
            <a:r>
              <a:rPr lang="fr-FR" i="1" dirty="0">
                <a:solidFill>
                  <a:srgbClr val="002060"/>
                </a:solidFill>
                <a:latin typeface="Calibri" panose="020F0502020204030204" pitchFamily="34" charset="0"/>
              </a:rPr>
              <a:t>: L’équipe désignée</a:t>
            </a: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9.Faire valider le Plan d’Actions par le responsable de service: </a:t>
            </a:r>
            <a:r>
              <a:rPr lang="fr-FR" dirty="0">
                <a:solidFill>
                  <a:srgbClr val="002060"/>
                </a:solidFill>
                <a:latin typeface="Calibri" panose="020F0502020204030204" pitchFamily="34" charset="0"/>
              </a:rPr>
              <a:t>Communiquer avec le reste de l’équipe pour susciter l’appropriation du plan.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u="sng" dirty="0">
                <a:solidFill>
                  <a:srgbClr val="002060"/>
                </a:solidFill>
                <a:latin typeface="Calibri" panose="020F0502020204030204" pitchFamily="34" charset="0"/>
              </a:rPr>
              <a:t>Quand</a:t>
            </a:r>
            <a:r>
              <a:rPr lang="fr-FR" i="1" dirty="0">
                <a:solidFill>
                  <a:srgbClr val="002060"/>
                </a:solidFill>
                <a:latin typeface="Calibri" panose="020F0502020204030204" pitchFamily="34" charset="0"/>
              </a:rPr>
              <a:t>: Lorsque les étapes 1 à 7 sont effectuées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u="sng" dirty="0">
                <a:solidFill>
                  <a:srgbClr val="002060"/>
                </a:solidFill>
                <a:latin typeface="Calibri" panose="020F0502020204030204" pitchFamily="34" charset="0"/>
              </a:rPr>
              <a:t>Qui</a:t>
            </a:r>
            <a:r>
              <a:rPr lang="fr-FR" i="1" dirty="0">
                <a:solidFill>
                  <a:srgbClr val="002060"/>
                </a:solidFill>
                <a:latin typeface="Calibri" panose="020F0502020204030204" pitchFamily="34" charset="0"/>
              </a:rPr>
              <a:t>: Le Chef de projet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3D5430-AF77-4089-A84F-67D33530DCC2}"/>
              </a:ext>
            </a:extLst>
          </p:cNvPr>
          <p:cNvSpPr/>
          <p:nvPr/>
        </p:nvSpPr>
        <p:spPr>
          <a:xfrm>
            <a:off x="1811424" y="979249"/>
            <a:ext cx="20540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Comment l’utiliser?</a:t>
            </a:r>
          </a:p>
        </p:txBody>
      </p:sp>
    </p:spTree>
    <p:extLst>
      <p:ext uri="{BB962C8B-B14F-4D97-AF65-F5344CB8AC3E}">
        <p14:creationId xmlns:p14="http://schemas.microsoft.com/office/powerpoint/2010/main" val="278144408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70866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Format et </a:t>
            </a:r>
            <a:r>
              <a:rPr lang="en-US" sz="3200" b="1" dirty="0" err="1">
                <a:solidFill>
                  <a:srgbClr val="4D4D4D"/>
                </a:solidFill>
              </a:rPr>
              <a:t>Avantages</a:t>
            </a:r>
            <a:r>
              <a:rPr lang="en-US" sz="3200" b="1" dirty="0">
                <a:solidFill>
                  <a:srgbClr val="4D4D4D"/>
                </a:solidFill>
              </a:rPr>
              <a:t> du Rapport A3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FC161E-E0E9-43A0-9E5C-5BC1411DD326}"/>
              </a:ext>
            </a:extLst>
          </p:cNvPr>
          <p:cNvSpPr/>
          <p:nvPr/>
        </p:nvSpPr>
        <p:spPr>
          <a:xfrm>
            <a:off x="1905000" y="1295400"/>
            <a:ext cx="7086600" cy="3077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just"/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10.Mettre en œuvre le Plan d’Actions: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u="sng" dirty="0">
                <a:solidFill>
                  <a:srgbClr val="002060"/>
                </a:solidFill>
                <a:latin typeface="Calibri" panose="020F0502020204030204" pitchFamily="34" charset="0"/>
              </a:rPr>
              <a:t>Quand</a:t>
            </a:r>
            <a:r>
              <a:rPr lang="fr-FR" i="1" dirty="0">
                <a:solidFill>
                  <a:srgbClr val="002060"/>
                </a:solidFill>
                <a:latin typeface="Calibri" panose="020F0502020204030204" pitchFamily="34" charset="0"/>
              </a:rPr>
              <a:t>: Dés la validation du responsable de service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u="sng" dirty="0">
                <a:solidFill>
                  <a:srgbClr val="002060"/>
                </a:solidFill>
                <a:latin typeface="Calibri" panose="020F0502020204030204" pitchFamily="34" charset="0"/>
              </a:rPr>
              <a:t>Qui</a:t>
            </a:r>
            <a:r>
              <a:rPr lang="fr-FR" i="1" dirty="0">
                <a:solidFill>
                  <a:srgbClr val="002060"/>
                </a:solidFill>
                <a:latin typeface="Calibri" panose="020F0502020204030204" pitchFamily="34" charset="0"/>
              </a:rPr>
              <a:t>: Les acteurs ou responsables cités dans le Plan + le chef de projet</a:t>
            </a:r>
          </a:p>
          <a:p>
            <a:pPr lvl="1"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endParaRPr lang="fr-FR" dirty="0">
              <a:solidFill>
                <a:srgbClr val="002060"/>
              </a:solidFill>
              <a:latin typeface="Calibri" panose="020F0502020204030204" pitchFamily="34" charset="0"/>
            </a:endParaRPr>
          </a:p>
          <a:p>
            <a:pPr algn="just"/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11.Evaluer les résultats, et consigner les mesures dans le Plan de Suivi, à l’encre rouge: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u="sng" dirty="0">
                <a:solidFill>
                  <a:srgbClr val="002060"/>
                </a:solidFill>
                <a:latin typeface="Calibri" panose="020F0502020204030204" pitchFamily="34" charset="0"/>
              </a:rPr>
              <a:t>Quand</a:t>
            </a:r>
            <a:r>
              <a:rPr lang="fr-FR" i="1" dirty="0">
                <a:solidFill>
                  <a:srgbClr val="002060"/>
                </a:solidFill>
                <a:latin typeface="Calibri" panose="020F0502020204030204" pitchFamily="34" charset="0"/>
              </a:rPr>
              <a:t>: Selon délais définis dans le Plan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i="1" u="sng" dirty="0">
                <a:solidFill>
                  <a:srgbClr val="002060"/>
                </a:solidFill>
                <a:latin typeface="Calibri" panose="020F0502020204030204" pitchFamily="34" charset="0"/>
              </a:rPr>
              <a:t>Qui</a:t>
            </a:r>
            <a:r>
              <a:rPr lang="fr-FR" i="1" dirty="0">
                <a:solidFill>
                  <a:srgbClr val="002060"/>
                </a:solidFill>
                <a:latin typeface="Calibri" panose="020F0502020204030204" pitchFamily="34" charset="0"/>
              </a:rPr>
              <a:t>: Le chef de projet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290F1C7-0445-42D4-B05B-E3F5DBC2872B}"/>
              </a:ext>
            </a:extLst>
          </p:cNvPr>
          <p:cNvSpPr/>
          <p:nvPr/>
        </p:nvSpPr>
        <p:spPr>
          <a:xfrm>
            <a:off x="1852988" y="944563"/>
            <a:ext cx="20540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Comment l’utiliser?</a:t>
            </a:r>
          </a:p>
        </p:txBody>
      </p:sp>
    </p:spTree>
    <p:extLst>
      <p:ext uri="{BB962C8B-B14F-4D97-AF65-F5344CB8AC3E}">
        <p14:creationId xmlns:p14="http://schemas.microsoft.com/office/powerpoint/2010/main" val="696312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70866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Format et </a:t>
            </a:r>
            <a:r>
              <a:rPr lang="en-US" sz="3200" b="1" dirty="0" err="1">
                <a:solidFill>
                  <a:srgbClr val="4D4D4D"/>
                </a:solidFill>
              </a:rPr>
              <a:t>Avantages</a:t>
            </a:r>
            <a:r>
              <a:rPr lang="en-US" sz="3200" b="1" dirty="0">
                <a:solidFill>
                  <a:srgbClr val="4D4D4D"/>
                </a:solidFill>
              </a:rPr>
              <a:t> du Rapport A3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C31A35-0BAA-44E7-BBB6-C4E29F33B632}"/>
              </a:ext>
            </a:extLst>
          </p:cNvPr>
          <p:cNvSpPr/>
          <p:nvPr/>
        </p:nvSpPr>
        <p:spPr>
          <a:xfrm>
            <a:off x="1905000" y="1066800"/>
            <a:ext cx="4800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Mode opératoire et Synthèse du Rapport A3: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4C55E38-2CCD-4EA7-85F9-DB0E75DB4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4326" y="1436132"/>
            <a:ext cx="6945747" cy="505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94963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70866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C- Le </a:t>
            </a:r>
            <a:r>
              <a:rPr lang="en-US" sz="3200" b="1" dirty="0" err="1">
                <a:solidFill>
                  <a:srgbClr val="4D4D4D"/>
                </a:solidFill>
              </a:rPr>
              <a:t>Poka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  <a:r>
              <a:rPr lang="en-US" sz="3200" b="1" dirty="0" err="1">
                <a:solidFill>
                  <a:srgbClr val="4D4D4D"/>
                </a:solidFill>
              </a:rPr>
              <a:t>Yoké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5DD35D5-BB81-45CA-AB69-672A172EDF6C}"/>
              </a:ext>
            </a:extLst>
          </p:cNvPr>
          <p:cNvSpPr txBox="1"/>
          <p:nvPr/>
        </p:nvSpPr>
        <p:spPr>
          <a:xfrm>
            <a:off x="1905000" y="944563"/>
            <a:ext cx="70866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Définition:</a:t>
            </a:r>
          </a:p>
          <a:p>
            <a:endParaRPr lang="fr-FR" b="1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Système destiné à empêcher et supprimer une erreur lors d’un processus faisant intervenir un humain.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endParaRPr lang="fr-FR" dirty="0">
              <a:solidFill>
                <a:srgbClr val="002060"/>
              </a:solidFill>
            </a:endParaRPr>
          </a:p>
          <a:p>
            <a:r>
              <a:rPr lang="fr-FR" b="1" dirty="0">
                <a:solidFill>
                  <a:srgbClr val="002060"/>
                </a:solidFill>
              </a:rPr>
              <a:t>Objectif: </a:t>
            </a:r>
          </a:p>
          <a:p>
            <a:endParaRPr lang="fr-FR" b="1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Atteindre le « zéro défaut 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Corriger les défauts de l’être humain pour parfaire son travail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Optimiser la fiabilité des produits issus du travail d’un être humain en amenant le taux d’erreur à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Eviter les risques d’accidents</a:t>
            </a:r>
          </a:p>
        </p:txBody>
      </p:sp>
    </p:spTree>
    <p:extLst>
      <p:ext uri="{BB962C8B-B14F-4D97-AF65-F5344CB8AC3E}">
        <p14:creationId xmlns:p14="http://schemas.microsoft.com/office/powerpoint/2010/main" val="338597239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3517"/>
            <a:ext cx="70866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C- Le </a:t>
            </a:r>
            <a:r>
              <a:rPr lang="en-US" sz="3200" b="1" dirty="0" err="1">
                <a:solidFill>
                  <a:srgbClr val="4D4D4D"/>
                </a:solidFill>
              </a:rPr>
              <a:t>Poka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  <a:r>
              <a:rPr lang="en-US" sz="3200" b="1" dirty="0" err="1">
                <a:solidFill>
                  <a:srgbClr val="4D4D4D"/>
                </a:solidFill>
              </a:rPr>
              <a:t>Yoké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5DD35D5-BB81-45CA-AB69-672A172EDF6C}"/>
              </a:ext>
            </a:extLst>
          </p:cNvPr>
          <p:cNvSpPr txBox="1"/>
          <p:nvPr/>
        </p:nvSpPr>
        <p:spPr>
          <a:xfrm>
            <a:off x="1905000" y="691345"/>
            <a:ext cx="708660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Méthodologie:</a:t>
            </a:r>
          </a:p>
          <a:p>
            <a:endParaRPr lang="fr-FR" b="1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Etape 1</a:t>
            </a:r>
            <a:r>
              <a:rPr lang="fr-FR" dirty="0">
                <a:solidFill>
                  <a:srgbClr val="002060"/>
                </a:solidFill>
              </a:rPr>
              <a:t>: Cartographier le processus à optimiser 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Définir le contexte d’analyse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Identifier les postes à améliorer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Etape 2</a:t>
            </a:r>
            <a:r>
              <a:rPr lang="fr-FR" dirty="0">
                <a:solidFill>
                  <a:srgbClr val="002060"/>
                </a:solidFill>
              </a:rPr>
              <a:t>: Identification des erreurs déjà commises dans le processus et de celles qui peuvent se reproduire.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L’analyse se penche sur 3 périodes: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rgbClr val="002060"/>
                </a:solidFill>
              </a:rPr>
              <a:t>Phase Amont du processus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rgbClr val="002060"/>
                </a:solidFill>
              </a:rPr>
              <a:t>Phase d’exécution du processus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rgbClr val="002060"/>
                </a:solidFill>
              </a:rPr>
              <a:t>Phase en Aval du processus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Chaque période doit être analysée pour pouvoir recenser les erreurs qui s’y rattachent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ctr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B050"/>
                </a:solidFill>
              </a:rPr>
              <a:t>Une fois cette étape terminée: Identifier la cause de chaque erreur pour trouver le moyen de la supprimer 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endParaRPr lang="fr-F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045719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70866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C- Le </a:t>
            </a:r>
            <a:r>
              <a:rPr lang="en-US" sz="3200" b="1" dirty="0" err="1">
                <a:solidFill>
                  <a:srgbClr val="4D4D4D"/>
                </a:solidFill>
              </a:rPr>
              <a:t>Poka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  <a:r>
              <a:rPr lang="en-US" sz="3200" b="1" dirty="0" err="1">
                <a:solidFill>
                  <a:srgbClr val="4D4D4D"/>
                </a:solidFill>
              </a:rPr>
              <a:t>Yoké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5DD35D5-BB81-45CA-AB69-672A172EDF6C}"/>
              </a:ext>
            </a:extLst>
          </p:cNvPr>
          <p:cNvSpPr txBox="1"/>
          <p:nvPr/>
        </p:nvSpPr>
        <p:spPr>
          <a:xfrm>
            <a:off x="1905000" y="1295400"/>
            <a:ext cx="7086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Les 3 jambes du </a:t>
            </a:r>
            <a:r>
              <a:rPr lang="fr-FR" b="1" dirty="0" err="1">
                <a:solidFill>
                  <a:srgbClr val="002060"/>
                </a:solidFill>
              </a:rPr>
              <a:t>Poka</a:t>
            </a:r>
            <a:r>
              <a:rPr lang="fr-FR" b="1" dirty="0">
                <a:solidFill>
                  <a:srgbClr val="002060"/>
                </a:solidFill>
              </a:rPr>
              <a:t> </a:t>
            </a:r>
            <a:r>
              <a:rPr lang="fr-FR" b="1" dirty="0" err="1">
                <a:solidFill>
                  <a:srgbClr val="002060"/>
                </a:solidFill>
              </a:rPr>
              <a:t>Yoké</a:t>
            </a:r>
            <a:r>
              <a:rPr lang="fr-FR" b="1" dirty="0">
                <a:solidFill>
                  <a:srgbClr val="002060"/>
                </a:solidFill>
              </a:rPr>
              <a:t>:</a:t>
            </a:r>
          </a:p>
          <a:p>
            <a:endParaRPr lang="fr-FR" b="1" dirty="0">
              <a:solidFill>
                <a:srgbClr val="002060"/>
              </a:solidFill>
            </a:endParaRPr>
          </a:p>
          <a:p>
            <a:r>
              <a:rPr lang="fr-FR" b="1" dirty="0">
                <a:solidFill>
                  <a:srgbClr val="002060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Contact</a:t>
            </a:r>
            <a:r>
              <a:rPr lang="fr-FR" dirty="0">
                <a:solidFill>
                  <a:srgbClr val="002060"/>
                </a:solidFill>
              </a:rPr>
              <a:t>: Créer un </a:t>
            </a:r>
            <a:r>
              <a:rPr lang="fr-FR" dirty="0" err="1">
                <a:solidFill>
                  <a:srgbClr val="002060"/>
                </a:solidFill>
              </a:rPr>
              <a:t>Poka</a:t>
            </a:r>
            <a:r>
              <a:rPr lang="fr-FR" dirty="0">
                <a:solidFill>
                  <a:srgbClr val="002060"/>
                </a:solidFill>
              </a:rPr>
              <a:t> </a:t>
            </a:r>
            <a:r>
              <a:rPr lang="fr-FR" dirty="0" err="1">
                <a:solidFill>
                  <a:srgbClr val="002060"/>
                </a:solidFill>
              </a:rPr>
              <a:t>Yoké</a:t>
            </a:r>
            <a:r>
              <a:rPr lang="fr-FR" dirty="0">
                <a:solidFill>
                  <a:srgbClr val="002060"/>
                </a:solidFill>
              </a:rPr>
              <a:t> à partir d’une reconnaissance de forme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Valeur</a:t>
            </a:r>
            <a:r>
              <a:rPr lang="fr-FR" dirty="0">
                <a:solidFill>
                  <a:srgbClr val="002060"/>
                </a:solidFill>
              </a:rPr>
              <a:t>: Créer un </a:t>
            </a:r>
            <a:r>
              <a:rPr lang="fr-FR" dirty="0" err="1">
                <a:solidFill>
                  <a:srgbClr val="002060"/>
                </a:solidFill>
              </a:rPr>
              <a:t>Poka</a:t>
            </a:r>
            <a:r>
              <a:rPr lang="fr-FR" dirty="0">
                <a:solidFill>
                  <a:srgbClr val="002060"/>
                </a:solidFill>
              </a:rPr>
              <a:t> </a:t>
            </a:r>
            <a:r>
              <a:rPr lang="fr-FR" dirty="0" err="1">
                <a:solidFill>
                  <a:srgbClr val="002060"/>
                </a:solidFill>
              </a:rPr>
              <a:t>Yoké</a:t>
            </a:r>
            <a:r>
              <a:rPr lang="fr-FR" dirty="0">
                <a:solidFill>
                  <a:srgbClr val="002060"/>
                </a:solidFill>
              </a:rPr>
              <a:t> à partir de la détection par comptage d’un nombre préétabli de mouvements pour réaliser un processus de manière optimale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Mouvement</a:t>
            </a:r>
            <a:r>
              <a:rPr lang="fr-FR" dirty="0">
                <a:solidFill>
                  <a:srgbClr val="002060"/>
                </a:solidFill>
              </a:rPr>
              <a:t>: Détection d’erreurs dans les mouvements standards</a:t>
            </a:r>
          </a:p>
          <a:p>
            <a:endParaRPr lang="fr-F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62328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70866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C- Le </a:t>
            </a:r>
            <a:r>
              <a:rPr lang="en-US" sz="3200" b="1" dirty="0" err="1">
                <a:solidFill>
                  <a:srgbClr val="4D4D4D"/>
                </a:solidFill>
              </a:rPr>
              <a:t>Poka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  <a:r>
              <a:rPr lang="en-US" sz="3200" b="1" dirty="0" err="1">
                <a:solidFill>
                  <a:srgbClr val="4D4D4D"/>
                </a:solidFill>
              </a:rPr>
              <a:t>Yoké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5DD35D5-BB81-45CA-AB69-672A172EDF6C}"/>
              </a:ext>
            </a:extLst>
          </p:cNvPr>
          <p:cNvSpPr txBox="1"/>
          <p:nvPr/>
        </p:nvSpPr>
        <p:spPr>
          <a:xfrm>
            <a:off x="1905000" y="944563"/>
            <a:ext cx="7239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Les bénéfices du </a:t>
            </a:r>
            <a:r>
              <a:rPr lang="fr-FR" b="1" dirty="0" err="1">
                <a:solidFill>
                  <a:srgbClr val="002060"/>
                </a:solidFill>
              </a:rPr>
              <a:t>Poka</a:t>
            </a:r>
            <a:r>
              <a:rPr lang="fr-FR" b="1" dirty="0">
                <a:solidFill>
                  <a:srgbClr val="002060"/>
                </a:solidFill>
              </a:rPr>
              <a:t> </a:t>
            </a:r>
            <a:r>
              <a:rPr lang="fr-FR" b="1" dirty="0" err="1">
                <a:solidFill>
                  <a:srgbClr val="002060"/>
                </a:solidFill>
              </a:rPr>
              <a:t>Yoké</a:t>
            </a:r>
            <a:r>
              <a:rPr lang="fr-FR" b="1" dirty="0">
                <a:solidFill>
                  <a:srgbClr val="002060"/>
                </a:solidFill>
              </a:rPr>
              <a:t>:</a:t>
            </a:r>
          </a:p>
          <a:p>
            <a:endParaRPr lang="fr-FR" b="1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Optimisation d’un processus </a:t>
            </a:r>
          </a:p>
          <a:p>
            <a:r>
              <a:rPr lang="fr-FR" i="1" dirty="0">
                <a:solidFill>
                  <a:srgbClr val="002060"/>
                </a:solidFill>
              </a:rPr>
              <a:t>     Ex: Favoriser les ventes en identifiant les articles à succès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Meilleure identification des problèmes de performance d’une équipe ou d’une entreprise</a:t>
            </a:r>
          </a:p>
          <a:p>
            <a:r>
              <a:rPr lang="fr-FR" i="1" dirty="0">
                <a:solidFill>
                  <a:srgbClr val="002060"/>
                </a:solidFill>
              </a:rPr>
              <a:t>      Ex 1: Réduire les couts de contrôle</a:t>
            </a:r>
          </a:p>
          <a:p>
            <a:r>
              <a:rPr lang="fr-FR" i="1" dirty="0">
                <a:solidFill>
                  <a:srgbClr val="002060"/>
                </a:solidFill>
              </a:rPr>
              <a:t>      Ex 2: Prévenir les casses ainsi que la dégradation de machine et d’outils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Accroissement de la notoriété auprès des clients en raison de l’amélioration de la qualité de ses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Aider les salariés à maitriser leur travail et à booster leur performance</a:t>
            </a:r>
          </a:p>
        </p:txBody>
      </p:sp>
    </p:spTree>
    <p:extLst>
      <p:ext uri="{BB962C8B-B14F-4D97-AF65-F5344CB8AC3E}">
        <p14:creationId xmlns:p14="http://schemas.microsoft.com/office/powerpoint/2010/main" val="20916180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1223962" y="-4191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latinLnBrk="1">
              <a:defRPr/>
            </a:pP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FA15BA-486D-4A10-8310-B04508C08CE7}"/>
              </a:ext>
            </a:extLst>
          </p:cNvPr>
          <p:cNvSpPr/>
          <p:nvPr/>
        </p:nvSpPr>
        <p:spPr>
          <a:xfrm>
            <a:off x="533400" y="2362200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2800" b="1" dirty="0"/>
              <a:t>08- Analyse statistique avec Excel</a:t>
            </a:r>
          </a:p>
        </p:txBody>
      </p:sp>
    </p:spTree>
    <p:extLst>
      <p:ext uri="{BB962C8B-B14F-4D97-AF65-F5344CB8AC3E}">
        <p14:creationId xmlns:p14="http://schemas.microsoft.com/office/powerpoint/2010/main" val="965674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010400" cy="715963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Définition</a:t>
            </a:r>
            <a:r>
              <a:rPr lang="en-US" sz="3200" b="1" dirty="0">
                <a:solidFill>
                  <a:srgbClr val="4D4D4D"/>
                </a:solidFill>
              </a:rPr>
              <a:t> du Lean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D027A89-7A91-43F6-A3AA-13D9EDA6B426}"/>
              </a:ext>
            </a:extLst>
          </p:cNvPr>
          <p:cNvSpPr txBox="1"/>
          <p:nvPr/>
        </p:nvSpPr>
        <p:spPr>
          <a:xfrm>
            <a:off x="1828800" y="1130105"/>
            <a:ext cx="7315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accent6"/>
                </a:solidFill>
              </a:rPr>
              <a:t>Le Lean est originaire du Japon dans le système de production Toyota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accent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chemeClr val="accent6"/>
                </a:solidFill>
              </a:rPr>
              <a:t>Système de production Toyota: </a:t>
            </a:r>
          </a:p>
          <a:p>
            <a:endParaRPr lang="fr-FR" dirty="0">
              <a:solidFill>
                <a:schemeClr val="accent6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FAF5238-BE19-476B-8223-A4019D32AB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157390"/>
            <a:ext cx="6705599" cy="3570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73754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6934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Les 4 phases de </a:t>
            </a:r>
            <a:r>
              <a:rPr lang="en-US" sz="3200" b="1" dirty="0" err="1">
                <a:solidFill>
                  <a:srgbClr val="4D4D4D"/>
                </a:solidFill>
              </a:rPr>
              <a:t>l’analyse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  <a:r>
              <a:rPr lang="en-US" sz="3200" b="1" dirty="0" err="1">
                <a:solidFill>
                  <a:srgbClr val="4D4D4D"/>
                </a:solidFill>
              </a:rPr>
              <a:t>Statistique</a:t>
            </a:r>
            <a:endParaRPr lang="en-US" sz="3200" b="1" dirty="0">
              <a:solidFill>
                <a:srgbClr val="4D4D4D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3E5B939-667D-4574-B1BF-4B5300325094}"/>
              </a:ext>
            </a:extLst>
          </p:cNvPr>
          <p:cNvSpPr/>
          <p:nvPr/>
        </p:nvSpPr>
        <p:spPr>
          <a:xfrm>
            <a:off x="1905000" y="975043"/>
            <a:ext cx="708660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La méthode statistique comprend les 4 phases suivantes: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b="1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Décrire les données (de manière graphique et analytique)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Analyser les différences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Comprendre les associations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Décrire une population (avec un ou plusieurs échantillons de données)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Les fonctionnalités graphiques d’Excel sont suffisantes pour les analyses statistiques de base.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Travailler avec les données d’une extraction nécessite la vérification de la «propreté» de la base avant tout commencement de traitement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244688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6934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Les 4 phases de </a:t>
            </a:r>
            <a:r>
              <a:rPr lang="en-US" sz="3200" b="1" dirty="0" err="1">
                <a:solidFill>
                  <a:srgbClr val="4D4D4D"/>
                </a:solidFill>
              </a:rPr>
              <a:t>l’analyse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  <a:r>
              <a:rPr lang="en-US" sz="3200" b="1" dirty="0" err="1">
                <a:solidFill>
                  <a:srgbClr val="4D4D4D"/>
                </a:solidFill>
              </a:rPr>
              <a:t>Statistique</a:t>
            </a:r>
            <a:endParaRPr lang="en-US" sz="3200" b="1" dirty="0">
              <a:solidFill>
                <a:srgbClr val="4D4D4D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3E5B939-667D-4574-B1BF-4B5300325094}"/>
              </a:ext>
            </a:extLst>
          </p:cNvPr>
          <p:cNvSpPr/>
          <p:nvPr/>
        </p:nvSpPr>
        <p:spPr>
          <a:xfrm>
            <a:off x="1905000" y="975043"/>
            <a:ext cx="72390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Les données peuvent être: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Par attribut</a:t>
            </a:r>
            <a:r>
              <a:rPr lang="fr-FR" dirty="0">
                <a:solidFill>
                  <a:srgbClr val="002060"/>
                </a:solidFill>
              </a:rPr>
              <a:t>: 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Données qualitatives pouvant être enregistrées et utilisées pour une analyse statistique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Variables</a:t>
            </a:r>
            <a:r>
              <a:rPr lang="fr-FR" dirty="0">
                <a:solidFill>
                  <a:srgbClr val="002060"/>
                </a:solidFill>
              </a:rPr>
              <a:t>: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Données continues: Valeur prise dans un intervalle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Données discrètes: Valeur prise dans un ensemble d’éléments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Liste des représentations graphiques des données, les plus utilisées: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Les séries chronologiques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Les moyennes mobiles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Les histogrammes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B2F9B79-C66B-4512-83F4-C867B37AB8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200" y="4080321"/>
            <a:ext cx="1476375" cy="173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47344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6934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La description </a:t>
            </a:r>
            <a:r>
              <a:rPr lang="en-US" sz="3200" b="1" dirty="0" err="1">
                <a:solidFill>
                  <a:srgbClr val="4D4D4D"/>
                </a:solidFill>
              </a:rPr>
              <a:t>analytique</a:t>
            </a:r>
            <a:endParaRPr lang="en-US" sz="3200" b="1" dirty="0">
              <a:solidFill>
                <a:srgbClr val="4D4D4D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75EB86-FE2E-434D-88D5-F01DB8F621A7}"/>
              </a:ext>
            </a:extLst>
          </p:cNvPr>
          <p:cNvSpPr/>
          <p:nvPr/>
        </p:nvSpPr>
        <p:spPr>
          <a:xfrm>
            <a:off x="1905000" y="997565"/>
            <a:ext cx="7086600" cy="3385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sz="16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description analytique d’une distribution consiste pour l’essentiel à évaluer les caractéristiques de centrage, de dispersion et de forme.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Les caractéristiques de centrage</a:t>
            </a:r>
            <a:r>
              <a:rPr lang="fr-FR" dirty="0">
                <a:solidFill>
                  <a:srgbClr val="002060"/>
                </a:solidFill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Moyenne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Médiane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Mode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lvl="1" algn="just"/>
            <a:r>
              <a:rPr lang="fr-FR" dirty="0">
                <a:solidFill>
                  <a:srgbClr val="002060"/>
                </a:solidFill>
                <a:sym typeface="Wingdings" panose="05000000000000000000" pitchFamily="2" charset="2"/>
              </a:rPr>
              <a:t> Choisir</a:t>
            </a:r>
            <a:r>
              <a:rPr lang="fr-FR" dirty="0">
                <a:solidFill>
                  <a:srgbClr val="002060"/>
                </a:solidFill>
              </a:rPr>
              <a:t> de préférence la moyenne (davantage sensible aux valeurs extrêmes)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A85C5D-6981-47A4-A052-EB0DE1B9FA51}"/>
              </a:ext>
            </a:extLst>
          </p:cNvPr>
          <p:cNvSpPr/>
          <p:nvPr/>
        </p:nvSpPr>
        <p:spPr>
          <a:xfrm>
            <a:off x="1447800" y="4383107"/>
            <a:ext cx="75438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calcul des quartiles est également très utile pour observer la répartition des données</a:t>
            </a:r>
          </a:p>
          <a:p>
            <a:pPr lvl="2" algn="just"/>
            <a:r>
              <a:rPr lang="fr-FR" dirty="0">
                <a:solidFill>
                  <a:srgbClr val="002060"/>
                </a:solidFill>
                <a:sym typeface="Wingdings" panose="05000000000000000000" pitchFamily="2" charset="2"/>
              </a:rPr>
              <a:t> Les</a:t>
            </a:r>
            <a:r>
              <a:rPr lang="fr-FR" dirty="0">
                <a:solidFill>
                  <a:srgbClr val="002060"/>
                </a:solidFill>
              </a:rPr>
              <a:t> «boites à moustache» donnent une représentation graphique des quartiles.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31C1CCE-C464-45CB-B51C-82C444766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00" y="1981200"/>
            <a:ext cx="1476375" cy="173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75446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6934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La description </a:t>
            </a:r>
            <a:r>
              <a:rPr lang="en-US" sz="3200" b="1" dirty="0" err="1">
                <a:solidFill>
                  <a:srgbClr val="4D4D4D"/>
                </a:solidFill>
              </a:rPr>
              <a:t>analytique</a:t>
            </a:r>
            <a:endParaRPr lang="en-US" sz="3200" b="1" dirty="0">
              <a:solidFill>
                <a:srgbClr val="4D4D4D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054615-63BB-4AF4-8B98-25B06575076F}"/>
              </a:ext>
            </a:extLst>
          </p:cNvPr>
          <p:cNvSpPr/>
          <p:nvPr/>
        </p:nvSpPr>
        <p:spPr>
          <a:xfrm>
            <a:off x="1905000" y="944563"/>
            <a:ext cx="70866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Les caractéristiques de dispersion: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Etendue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Variance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Ecart type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Wingdings" panose="05000000000000000000" pitchFamily="2" charset="2"/>
              <a:buChar char="è"/>
            </a:pPr>
            <a:r>
              <a:rPr lang="fr-FR" dirty="0">
                <a:solidFill>
                  <a:srgbClr val="002060"/>
                </a:solidFill>
                <a:sym typeface="Wingdings" panose="05000000000000000000" pitchFamily="2" charset="2"/>
              </a:rPr>
              <a:t>C</a:t>
            </a:r>
            <a:r>
              <a:rPr lang="fr-FR" dirty="0">
                <a:solidFill>
                  <a:srgbClr val="002060"/>
                </a:solidFill>
              </a:rPr>
              <a:t>hoisir de préférence l’écart type:  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Paramètre qui entre dans le calcul du niveau sigma du processus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Racine carré de la variance.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Les caractéristiques de forme: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Coefficient de variation</a:t>
            </a: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lvl="1" algn="just"/>
            <a:r>
              <a:rPr lang="fr-FR" dirty="0">
                <a:solidFill>
                  <a:srgbClr val="002060"/>
                </a:solidFill>
                <a:sym typeface="Wingdings" panose="05000000000000000000" pitchFamily="2" charset="2"/>
              </a:rPr>
              <a:t> </a:t>
            </a:r>
            <a:r>
              <a:rPr lang="fr-FR" dirty="0">
                <a:solidFill>
                  <a:srgbClr val="002060"/>
                </a:solidFill>
              </a:rPr>
              <a:t>Ce coefficient permet de comparer des distributions exprimées dans des unités différentes</a:t>
            </a:r>
          </a:p>
        </p:txBody>
      </p:sp>
    </p:spTree>
    <p:extLst>
      <p:ext uri="{BB962C8B-B14F-4D97-AF65-F5344CB8AC3E}">
        <p14:creationId xmlns:p14="http://schemas.microsoft.com/office/powerpoint/2010/main" val="407485922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6934200" cy="715963"/>
          </a:xfrm>
        </p:spPr>
        <p:txBody>
          <a:bodyPr>
            <a:normAutofit fontScale="90000"/>
          </a:bodyPr>
          <a:lstStyle/>
          <a:p>
            <a:r>
              <a:rPr lang="en-US" sz="3200" b="1" dirty="0">
                <a:solidFill>
                  <a:srgbClr val="4D4D4D"/>
                </a:solidFill>
              </a:rPr>
              <a:t>C- La construction des </a:t>
            </a:r>
            <a:r>
              <a:rPr lang="en-US" sz="3200" b="1" dirty="0" err="1">
                <a:solidFill>
                  <a:srgbClr val="4D4D4D"/>
                </a:solidFill>
              </a:rPr>
              <a:t>indicateurs</a:t>
            </a:r>
            <a:r>
              <a:rPr lang="en-US" sz="3200" b="1" dirty="0">
                <a:solidFill>
                  <a:srgbClr val="4D4D4D"/>
                </a:solidFill>
              </a:rPr>
              <a:t> de performance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3F4A5F-AC3B-4295-8D6B-A49F77BEDDD2}"/>
              </a:ext>
            </a:extLst>
          </p:cNvPr>
          <p:cNvSpPr/>
          <p:nvPr/>
        </p:nvSpPr>
        <p:spPr>
          <a:xfrm>
            <a:off x="1905000" y="1143000"/>
            <a:ext cx="7086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  <a:latin typeface="Calibri" panose="020F0502020204030204" pitchFamily="34" charset="0"/>
              </a:rPr>
              <a:t>L’a</a:t>
            </a:r>
            <a:r>
              <a:rPr lang="fr-FR" b="1" dirty="0">
                <a:solidFill>
                  <a:srgbClr val="002060"/>
                </a:solidFill>
              </a:rPr>
              <a:t>nalyse statistique avec Excel permet de construire des indicateurs de performance pertinents, précis et reposant sur: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Aptitude du processus à délivrer la qualité exigée par le client final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Définition des actions et des couts à mettre en face d’un niveau de qualité supérieur en ligne avec les engagements clients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maitrise de la conformité du travail à l’intérieur du processus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lvl="1"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choix des indicateurs en entrée et des indicateurs en sortie</a:t>
            </a:r>
          </a:p>
          <a:p>
            <a:endParaRPr lang="fr-F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676724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6934200" cy="715963"/>
          </a:xfrm>
        </p:spPr>
        <p:txBody>
          <a:bodyPr>
            <a:normAutofit fontScale="90000"/>
          </a:bodyPr>
          <a:lstStyle/>
          <a:p>
            <a:r>
              <a:rPr lang="en-US" sz="3200" b="1" dirty="0">
                <a:solidFill>
                  <a:srgbClr val="4D4D4D"/>
                </a:solidFill>
              </a:rPr>
              <a:t>C- La construction des </a:t>
            </a:r>
            <a:r>
              <a:rPr lang="en-US" sz="3200" b="1" dirty="0" err="1">
                <a:solidFill>
                  <a:srgbClr val="4D4D4D"/>
                </a:solidFill>
              </a:rPr>
              <a:t>indicateurs</a:t>
            </a:r>
            <a:r>
              <a:rPr lang="en-US" sz="3200" b="1" dirty="0">
                <a:solidFill>
                  <a:srgbClr val="4D4D4D"/>
                </a:solidFill>
              </a:rPr>
              <a:t> de performance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3F4A5F-AC3B-4295-8D6B-A49F77BEDDD2}"/>
              </a:ext>
            </a:extLst>
          </p:cNvPr>
          <p:cNvSpPr/>
          <p:nvPr/>
        </p:nvSpPr>
        <p:spPr>
          <a:xfrm>
            <a:off x="1905000" y="1143000"/>
            <a:ext cx="7086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Les indicateurs de performance d’une équipe doivent être:</a:t>
            </a:r>
          </a:p>
          <a:p>
            <a:pPr algn="just"/>
            <a:endParaRPr lang="fr-FR" u="sng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Pertinents</a:t>
            </a:r>
            <a:r>
              <a:rPr lang="fr-FR" dirty="0">
                <a:solidFill>
                  <a:srgbClr val="002060"/>
                </a:solidFill>
              </a:rPr>
              <a:t>: Refléter réellement le travail effectué par l’équipe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Simples à comprendre</a:t>
            </a:r>
            <a:r>
              <a:rPr lang="fr-FR" dirty="0">
                <a:solidFill>
                  <a:srgbClr val="002060"/>
                </a:solidFill>
              </a:rPr>
              <a:t>: Visuels, graphes, codes couleur, smileys…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Partagés</a:t>
            </a:r>
            <a:r>
              <a:rPr lang="fr-FR" dirty="0">
                <a:solidFill>
                  <a:srgbClr val="002060"/>
                </a:solidFill>
              </a:rPr>
              <a:t>: Construits avec l’équipe, affichés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En relation avec le rythme du processus: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rgbClr val="002060"/>
                </a:solidFill>
              </a:rPr>
              <a:t>Temps de cycle court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endParaRPr lang="fr-FR" i="1" dirty="0">
              <a:solidFill>
                <a:srgbClr val="002060"/>
              </a:solidFill>
            </a:endParaRP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rgbClr val="002060"/>
                </a:solidFill>
              </a:rPr>
              <a:t>Temps de cycle long</a:t>
            </a:r>
          </a:p>
        </p:txBody>
      </p:sp>
    </p:spTree>
    <p:extLst>
      <p:ext uri="{BB962C8B-B14F-4D97-AF65-F5344CB8AC3E}">
        <p14:creationId xmlns:p14="http://schemas.microsoft.com/office/powerpoint/2010/main" val="120329013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1223962" y="-4191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latinLnBrk="1">
              <a:defRPr/>
            </a:pP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FA15BA-486D-4A10-8310-B04508C08CE7}"/>
              </a:ext>
            </a:extLst>
          </p:cNvPr>
          <p:cNvSpPr/>
          <p:nvPr/>
        </p:nvSpPr>
        <p:spPr>
          <a:xfrm>
            <a:off x="533400" y="2362200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2800" b="1" dirty="0"/>
              <a:t>09- Kanban  </a:t>
            </a:r>
          </a:p>
        </p:txBody>
      </p:sp>
    </p:spTree>
    <p:extLst>
      <p:ext uri="{BB962C8B-B14F-4D97-AF65-F5344CB8AC3E}">
        <p14:creationId xmlns:p14="http://schemas.microsoft.com/office/powerpoint/2010/main" val="54450120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0104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Définition</a:t>
            </a:r>
            <a:r>
              <a:rPr lang="en-US" sz="3200" b="1" dirty="0">
                <a:solidFill>
                  <a:srgbClr val="4D4D4D"/>
                </a:solidFill>
              </a:rPr>
              <a:t> et </a:t>
            </a:r>
            <a:r>
              <a:rPr lang="en-US" sz="3200" b="1" dirty="0" err="1">
                <a:solidFill>
                  <a:srgbClr val="4D4D4D"/>
                </a:solidFill>
              </a:rPr>
              <a:t>principes</a:t>
            </a:r>
            <a:r>
              <a:rPr lang="en-US" sz="3200" b="1" dirty="0">
                <a:solidFill>
                  <a:srgbClr val="4D4D4D"/>
                </a:solidFill>
              </a:rPr>
              <a:t> du Kanban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7124E60-F6EC-443A-906D-115268264435}"/>
              </a:ext>
            </a:extLst>
          </p:cNvPr>
          <p:cNvSpPr txBox="1"/>
          <p:nvPr/>
        </p:nvSpPr>
        <p:spPr>
          <a:xfrm>
            <a:off x="1981200" y="1066800"/>
            <a:ext cx="70104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Définition: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méthode Kanban se base sur l’approche Lean: Amélioration continue des processus de production afin de permettre une gestion de la production sans gaspillages.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Méthode de gestion du stock permettant de produire sur demande 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Objectif principal</a:t>
            </a:r>
            <a:r>
              <a:rPr lang="fr-FR" dirty="0">
                <a:solidFill>
                  <a:srgbClr val="002060"/>
                </a:solidFill>
              </a:rPr>
              <a:t>: Arriver à équilibrer la production et la demande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r>
              <a:rPr lang="fr-FR" b="1" dirty="0">
                <a:solidFill>
                  <a:srgbClr val="002060"/>
                </a:solidFill>
              </a:rPr>
              <a:t>Principes: 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Réduire les couts de 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Eviter la surproduction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Diminuer les délais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Produire avec la meilleure qualité possible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8503700-E546-4088-AB4B-9113622BA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00" y="4045486"/>
            <a:ext cx="1476375" cy="2126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62099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0104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Définition</a:t>
            </a:r>
            <a:r>
              <a:rPr lang="en-US" sz="3200" b="1" dirty="0">
                <a:solidFill>
                  <a:srgbClr val="4D4D4D"/>
                </a:solidFill>
              </a:rPr>
              <a:t> et </a:t>
            </a:r>
            <a:r>
              <a:rPr lang="en-US" sz="3200" b="1" dirty="0" err="1">
                <a:solidFill>
                  <a:srgbClr val="4D4D4D"/>
                </a:solidFill>
              </a:rPr>
              <a:t>principes</a:t>
            </a:r>
            <a:r>
              <a:rPr lang="en-US" sz="3200" b="1" dirty="0">
                <a:solidFill>
                  <a:srgbClr val="4D4D4D"/>
                </a:solidFill>
              </a:rPr>
              <a:t> du Kanban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7124E60-F6EC-443A-906D-115268264435}"/>
              </a:ext>
            </a:extLst>
          </p:cNvPr>
          <p:cNvSpPr txBox="1"/>
          <p:nvPr/>
        </p:nvSpPr>
        <p:spPr>
          <a:xfrm>
            <a:off x="1981200" y="1066800"/>
            <a:ext cx="701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Exemple de Kanban: </a:t>
            </a:r>
            <a:endParaRPr lang="fr-FR" dirty="0">
              <a:solidFill>
                <a:srgbClr val="002060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F962A6E-6E02-4AE1-9D55-4D4C60CFAC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8350" y="1558369"/>
            <a:ext cx="6591300" cy="366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55761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0104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Bonnes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  <a:r>
              <a:rPr lang="en-US" sz="3200" b="1" dirty="0" err="1">
                <a:solidFill>
                  <a:srgbClr val="4D4D4D"/>
                </a:solidFill>
              </a:rPr>
              <a:t>pratiques</a:t>
            </a:r>
            <a:r>
              <a:rPr lang="en-US" sz="3200" b="1" dirty="0">
                <a:solidFill>
                  <a:srgbClr val="4D4D4D"/>
                </a:solidFill>
              </a:rPr>
              <a:t> du Kanban (1/2)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1246ACB-BCB3-45EC-A467-AF840903341E}"/>
              </a:ext>
            </a:extLst>
          </p:cNvPr>
          <p:cNvSpPr/>
          <p:nvPr/>
        </p:nvSpPr>
        <p:spPr>
          <a:xfrm>
            <a:off x="1828800" y="1274088"/>
            <a:ext cx="716280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Visualisation du flux de travail</a:t>
            </a:r>
            <a:r>
              <a:rPr lang="fr-FR" dirty="0">
                <a:solidFill>
                  <a:srgbClr val="002060"/>
                </a:solidFill>
              </a:rPr>
              <a:t> : 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Utiliser un tableau dont chaque colonne représente une étape (A faire/ Ouvert, En cours, En test, Terminé)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Chaque tâche évolue jusqu'à ce qu'elle soit achevée.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Limitation du nombre de tâches en cours</a:t>
            </a:r>
            <a:r>
              <a:rPr lang="fr-FR" dirty="0">
                <a:solidFill>
                  <a:srgbClr val="002060"/>
                </a:solidFill>
              </a:rPr>
              <a:t>: 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Chaque étape du tableau ne peut contenir qu'un nombre maximum de tâches en même temps, défini en fonction des capacités de l’équipe.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Lorsqu'une tâche est terminée, une nouvelle peut alors être ajoutée.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Gestion du flux </a:t>
            </a:r>
            <a:r>
              <a:rPr lang="fr-FR" dirty="0">
                <a:solidFill>
                  <a:srgbClr val="002060"/>
                </a:solidFill>
              </a:rPr>
              <a:t>: 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Suivre, mesurer et consigner le déroulement du travail à travers chaque étape du tableau.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Objectif: Connaître la vitesse et la fluidité du travail</a:t>
            </a:r>
          </a:p>
        </p:txBody>
      </p:sp>
    </p:spTree>
    <p:extLst>
      <p:ext uri="{BB962C8B-B14F-4D97-AF65-F5344CB8AC3E}">
        <p14:creationId xmlns:p14="http://schemas.microsoft.com/office/powerpoint/2010/main" val="2905114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010400" cy="715963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Définition</a:t>
            </a:r>
            <a:r>
              <a:rPr lang="en-US" sz="3200" b="1" dirty="0">
                <a:solidFill>
                  <a:srgbClr val="4D4D4D"/>
                </a:solidFill>
              </a:rPr>
              <a:t> du Lean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D027A89-7A91-43F6-A3AA-13D9EDA6B426}"/>
              </a:ext>
            </a:extLst>
          </p:cNvPr>
          <p:cNvSpPr txBox="1"/>
          <p:nvPr/>
        </p:nvSpPr>
        <p:spPr>
          <a:xfrm>
            <a:off x="1828800" y="1130105"/>
            <a:ext cx="7315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accent6"/>
                </a:solidFill>
              </a:rPr>
              <a:t>Finalité du Lean: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accent6"/>
                </a:solidFill>
              </a:rPr>
              <a:t> Faire réfléchir les collaborateurs de l’entreprise sur la performance de leur processus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accent6"/>
                </a:solidFill>
              </a:rPr>
              <a:t> Les engager dans l’amélioration continue</a:t>
            </a:r>
          </a:p>
          <a:p>
            <a:endParaRPr lang="fr-FR" dirty="0">
              <a:solidFill>
                <a:schemeClr val="accent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accent6"/>
                </a:solidFill>
              </a:rPr>
              <a:t>La philosophie du Lean est la recherche de la performance en termes de: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accent6"/>
                </a:solidFill>
              </a:rPr>
              <a:t>Productivité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accent6"/>
                </a:solidFill>
              </a:rPr>
              <a:t>Qualité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accent6"/>
                </a:solidFill>
              </a:rPr>
              <a:t>Délais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accent6"/>
                </a:solidFill>
              </a:rPr>
              <a:t>Couts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accent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accent6"/>
                </a:solidFill>
              </a:rPr>
              <a:t>Méthode qui s’attaque aux 3 grands dysfonctionnements de l’entreprise: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accent6"/>
                </a:solidFill>
              </a:rPr>
              <a:t>Variabilité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accent6"/>
                </a:solidFill>
              </a:rPr>
              <a:t>Gaspillage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accent6"/>
                </a:solidFill>
              </a:rPr>
              <a:t>Rigidité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284029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0104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Bonnes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  <a:r>
              <a:rPr lang="en-US" sz="3200" b="1" dirty="0" err="1">
                <a:solidFill>
                  <a:srgbClr val="4D4D4D"/>
                </a:solidFill>
              </a:rPr>
              <a:t>pratiques</a:t>
            </a:r>
            <a:r>
              <a:rPr lang="en-US" sz="3200" b="1" dirty="0">
                <a:solidFill>
                  <a:srgbClr val="4D4D4D"/>
                </a:solidFill>
              </a:rPr>
              <a:t> du Kanban (2/2)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1246ACB-BCB3-45EC-A467-AF840903341E}"/>
              </a:ext>
            </a:extLst>
          </p:cNvPr>
          <p:cNvSpPr/>
          <p:nvPr/>
        </p:nvSpPr>
        <p:spPr>
          <a:xfrm>
            <a:off x="1863969" y="923461"/>
            <a:ext cx="71628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Explicitation des normes de processus </a:t>
            </a:r>
            <a:r>
              <a:rPr lang="fr-FR" dirty="0">
                <a:solidFill>
                  <a:srgbClr val="002060"/>
                </a:solidFill>
              </a:rPr>
              <a:t>: 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Les règles du système Kanban doivent être formulées clairement et sans ambiguïté afin de s'assurer que l'équipe comprenne le travail réalisé et les améliorations futures.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Identification des opportunités d’amélioration</a:t>
            </a:r>
            <a:r>
              <a:rPr lang="fr-FR" dirty="0">
                <a:solidFill>
                  <a:srgbClr val="002060"/>
                </a:solidFill>
              </a:rPr>
              <a:t>: 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Une fois que l'équipe a compris les théories sur le travail, les processus et les risques, elle sera capable de discuter d'un problème ou d'un blocage auquel elle est confrontée et de trouver des améliorations à mettre en place.</a:t>
            </a:r>
            <a:endParaRPr lang="fr-FR" b="0" i="0" dirty="0">
              <a:solidFill>
                <a:srgbClr val="00206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070512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0104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C- </a:t>
            </a:r>
            <a:r>
              <a:rPr lang="en-US" sz="3200" b="1" dirty="0" err="1">
                <a:solidFill>
                  <a:srgbClr val="4D4D4D"/>
                </a:solidFill>
              </a:rPr>
              <a:t>Avantages</a:t>
            </a:r>
            <a:r>
              <a:rPr lang="en-US" sz="3200" b="1" dirty="0">
                <a:solidFill>
                  <a:srgbClr val="4D4D4D"/>
                </a:solidFill>
              </a:rPr>
              <a:t> du Kanban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1F13FF-3D6C-4971-9205-76EF3B057BBD}"/>
              </a:ext>
            </a:extLst>
          </p:cNvPr>
          <p:cNvSpPr/>
          <p:nvPr/>
        </p:nvSpPr>
        <p:spPr>
          <a:xfrm>
            <a:off x="1863969" y="923461"/>
            <a:ext cx="71628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Eviter la surproduction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i="0" dirty="0">
              <a:solidFill>
                <a:srgbClr val="002060"/>
              </a:solidFill>
              <a:effectLst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Détecter rapidement les problèmes et de pouvoir agir au plus vite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i="0" dirty="0">
              <a:solidFill>
                <a:srgbClr val="002060"/>
              </a:solidFill>
              <a:effectLst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Suspendre ou décaler des taches pour gérer des points bloquants ou des taches plus urgentes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i="0" dirty="0">
              <a:solidFill>
                <a:srgbClr val="002060"/>
              </a:solidFill>
              <a:effectLst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i="0" dirty="0">
                <a:solidFill>
                  <a:srgbClr val="002060"/>
                </a:solidFill>
                <a:effectLst/>
              </a:rPr>
              <a:t>Encourager la collaboration au sein de l’équipe pour résoudre les problèmes </a:t>
            </a:r>
          </a:p>
        </p:txBody>
      </p:sp>
    </p:spTree>
    <p:extLst>
      <p:ext uri="{BB962C8B-B14F-4D97-AF65-F5344CB8AC3E}">
        <p14:creationId xmlns:p14="http://schemas.microsoft.com/office/powerpoint/2010/main" val="406406091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0104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D- </a:t>
            </a:r>
            <a:r>
              <a:rPr lang="en-US" sz="3200" b="1" dirty="0" err="1">
                <a:solidFill>
                  <a:srgbClr val="4D4D4D"/>
                </a:solidFill>
              </a:rPr>
              <a:t>Inconvénients</a:t>
            </a:r>
            <a:r>
              <a:rPr lang="en-US" sz="3200" b="1" dirty="0">
                <a:solidFill>
                  <a:srgbClr val="4D4D4D"/>
                </a:solidFill>
              </a:rPr>
              <a:t> du Kanban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AF2030-0655-4D7E-B9C2-D55DD11FEDC3}"/>
              </a:ext>
            </a:extLst>
          </p:cNvPr>
          <p:cNvSpPr/>
          <p:nvPr/>
        </p:nvSpPr>
        <p:spPr>
          <a:xfrm>
            <a:off x="1863969" y="923461"/>
            <a:ext cx="71628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Arrêt de la ligne de production en cas de problème dans le système Kanban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i="0" dirty="0">
              <a:solidFill>
                <a:srgbClr val="002060"/>
              </a:solidFill>
              <a:effectLst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Méthode Kanban inefficace dans un processus en cas de demande trop irrégulière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i="0" dirty="0">
              <a:solidFill>
                <a:srgbClr val="002060"/>
              </a:solidFill>
              <a:effectLst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Besoin de formation en méthodologie Kanban très important pour les équipes, afin d’éviter les erreurs</a:t>
            </a:r>
            <a:endParaRPr lang="fr-FR" i="0" dirty="0">
              <a:solidFill>
                <a:srgbClr val="00206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65141393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1223962" y="-4191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latinLnBrk="1">
              <a:defRPr/>
            </a:pP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FA15BA-486D-4A10-8310-B04508C08CE7}"/>
              </a:ext>
            </a:extLst>
          </p:cNvPr>
          <p:cNvSpPr/>
          <p:nvPr/>
        </p:nvSpPr>
        <p:spPr>
          <a:xfrm>
            <a:off x="533400" y="2362200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2800" b="1" dirty="0"/>
              <a:t>10- Taux de Rendement Synthétique (TRS)</a:t>
            </a:r>
          </a:p>
        </p:txBody>
      </p:sp>
    </p:spTree>
    <p:extLst>
      <p:ext uri="{BB962C8B-B14F-4D97-AF65-F5344CB8AC3E}">
        <p14:creationId xmlns:p14="http://schemas.microsoft.com/office/powerpoint/2010/main" val="274528196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18049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Définition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DA99AD4-5027-4355-B1D8-B608C93B6201}"/>
              </a:ext>
            </a:extLst>
          </p:cNvPr>
          <p:cNvSpPr txBox="1"/>
          <p:nvPr/>
        </p:nvSpPr>
        <p:spPr>
          <a:xfrm>
            <a:off x="1905000" y="944563"/>
            <a:ext cx="7086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Le Taux de Rendement Synthétique (T.R.S.) est une mesure pour connaître la performance réelle d’un équipement ou d’une ligne de production, par rapport à son potentiel.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Les «pertes» mises en évidence lors de l’analyse sont autant de gaspillages qu’il faut éliminer méthodiquement, en utilisant les outils de recherche des causes profondes déjà étudiés.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TRS est probablement l’indicateur le plus utilisé dans l’industrie.</a:t>
            </a:r>
          </a:p>
          <a:p>
            <a:pPr algn="just"/>
            <a:r>
              <a:rPr lang="fr-FR" dirty="0">
                <a:solidFill>
                  <a:srgbClr val="002060"/>
                </a:solidFill>
              </a:rPr>
              <a:t>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 TRS trouve également des applications dans les secteurs dont la productivité repose sur la performance des équipements (Informatique, parc de véhicules, hôpitaux, etc.)</a:t>
            </a:r>
          </a:p>
        </p:txBody>
      </p:sp>
    </p:spTree>
    <p:extLst>
      <p:ext uri="{BB962C8B-B14F-4D97-AF65-F5344CB8AC3E}">
        <p14:creationId xmlns:p14="http://schemas.microsoft.com/office/powerpoint/2010/main" val="251698934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18049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B- </a:t>
            </a:r>
            <a:r>
              <a:rPr lang="en-US" sz="3200" b="1" dirty="0" err="1">
                <a:solidFill>
                  <a:srgbClr val="4D4D4D"/>
                </a:solidFill>
              </a:rPr>
              <a:t>Formule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E0FEE48-1434-4ECF-955F-0939A824C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1371600"/>
            <a:ext cx="63246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64518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18049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C- </a:t>
            </a:r>
            <a:r>
              <a:rPr lang="en-US" sz="3200" b="1" dirty="0" err="1">
                <a:solidFill>
                  <a:srgbClr val="4D4D4D"/>
                </a:solidFill>
              </a:rPr>
              <a:t>Exemple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DA99AD4-5027-4355-B1D8-B608C93B6201}"/>
              </a:ext>
            </a:extLst>
          </p:cNvPr>
          <p:cNvSpPr txBox="1"/>
          <p:nvPr/>
        </p:nvSpPr>
        <p:spPr>
          <a:xfrm>
            <a:off x="1905000" y="944563"/>
            <a:ext cx="7086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production d’une machine sur une journée de 24 heures.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Le</a:t>
            </a:r>
            <a:r>
              <a:rPr lang="fr-FR" dirty="0">
                <a:solidFill>
                  <a:srgbClr val="002060"/>
                </a:solidFill>
              </a:rPr>
              <a:t> </a:t>
            </a:r>
            <a:r>
              <a:rPr lang="fr-FR" b="1" dirty="0">
                <a:solidFill>
                  <a:srgbClr val="002060"/>
                </a:solidFill>
              </a:rPr>
              <a:t>temps de cycle de référence</a:t>
            </a:r>
            <a:r>
              <a:rPr lang="fr-FR" dirty="0">
                <a:solidFill>
                  <a:srgbClr val="002060"/>
                </a:solidFill>
              </a:rPr>
              <a:t> est identique pendant cette journée : </a:t>
            </a:r>
            <a:r>
              <a:rPr lang="fr-FR" dirty="0" err="1">
                <a:solidFill>
                  <a:srgbClr val="002060"/>
                </a:solidFill>
              </a:rPr>
              <a:t>t</a:t>
            </a:r>
            <a:r>
              <a:rPr lang="fr-FR" baseline="-25000" dirty="0" err="1">
                <a:solidFill>
                  <a:srgbClr val="002060"/>
                </a:solidFill>
              </a:rPr>
              <a:t>CR</a:t>
            </a:r>
            <a:r>
              <a:rPr lang="fr-FR" dirty="0">
                <a:solidFill>
                  <a:srgbClr val="002060"/>
                </a:solidFill>
              </a:rPr>
              <a:t> = 60 </a:t>
            </a:r>
            <a:r>
              <a:rPr lang="fr-FR" dirty="0" err="1">
                <a:solidFill>
                  <a:srgbClr val="00206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cmin</a:t>
            </a:r>
            <a:r>
              <a:rPr lang="fr-FR" dirty="0">
                <a:solidFill>
                  <a:srgbClr val="002060"/>
                </a:solidFill>
              </a:rPr>
              <a:t> (soit une production horaire, ou </a:t>
            </a:r>
            <a:r>
              <a:rPr lang="fr-FR" b="1" dirty="0">
                <a:solidFill>
                  <a:srgbClr val="002060"/>
                </a:solidFill>
                <a:hlinkClick r:id="rId4" tooltip="Cadence nomina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cadence nominale</a:t>
            </a:r>
            <a:r>
              <a:rPr lang="fr-FR" dirty="0">
                <a:solidFill>
                  <a:srgbClr val="002060"/>
                </a:solidFill>
              </a:rPr>
              <a:t>, de 100 pièces / heure).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Pendant ces 24h, la machine n’est </a:t>
            </a:r>
            <a:r>
              <a:rPr lang="fr-FR" b="1" dirty="0">
                <a:solidFill>
                  <a:srgbClr val="002060"/>
                </a:solidFill>
              </a:rPr>
              <a:t>ouverte</a:t>
            </a:r>
            <a:r>
              <a:rPr lang="fr-FR" dirty="0">
                <a:solidFill>
                  <a:srgbClr val="002060"/>
                </a:solidFill>
              </a:rPr>
              <a:t> qu’en journée, de 8h00 à 17h00 (dont 1h de pause de 12h à 13h). Voici le synoptique de production de cette équipe 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879B8E2-344B-4FE3-B7BB-B8E4F39297EA}"/>
              </a:ext>
            </a:extLst>
          </p:cNvPr>
          <p:cNvSpPr/>
          <p:nvPr/>
        </p:nvSpPr>
        <p:spPr>
          <a:xfrm>
            <a:off x="2133600" y="5752963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Pendant cette période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Production réalisée bonne : 450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Production rebutée : 20</a:t>
            </a:r>
            <a:endParaRPr lang="fr-FR" b="0" i="0" dirty="0">
              <a:solidFill>
                <a:srgbClr val="002060"/>
              </a:solidFill>
              <a:effectLst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207A2D5-F66A-4541-9C5C-FB2D7067C7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800" y="3429000"/>
            <a:ext cx="7162800" cy="232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74427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18049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C- </a:t>
            </a:r>
            <a:r>
              <a:rPr lang="en-US" sz="3200" b="1" dirty="0" err="1">
                <a:solidFill>
                  <a:srgbClr val="4D4D4D"/>
                </a:solidFill>
              </a:rPr>
              <a:t>Exemple</a:t>
            </a:r>
            <a:r>
              <a:rPr lang="en-US" sz="3200" b="1" dirty="0">
                <a:solidFill>
                  <a:srgbClr val="4D4D4D"/>
                </a:solidFill>
              </a:rPr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4D7B236-2B97-4E11-8ACC-BF566A19771C}"/>
              </a:ext>
            </a:extLst>
          </p:cNvPr>
          <p:cNvSpPr/>
          <p:nvPr/>
        </p:nvSpPr>
        <p:spPr>
          <a:xfrm>
            <a:off x="1981200" y="1066800"/>
            <a:ext cx="70104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les taux de rendement peuvent être obtenus de manière directe, en calculant les temps suivants :</a:t>
            </a:r>
            <a:r>
              <a:rPr lang="fr-FR" i="1" dirty="0">
                <a:solidFill>
                  <a:srgbClr val="002060"/>
                </a:solidFill>
              </a:rPr>
              <a:t>Temps total</a:t>
            </a:r>
            <a:r>
              <a:rPr lang="fr-FR" dirty="0">
                <a:solidFill>
                  <a:srgbClr val="002060"/>
                </a:solidFill>
              </a:rPr>
              <a:t> : </a:t>
            </a:r>
            <a:r>
              <a:rPr lang="fr-FR" dirty="0" err="1">
                <a:solidFill>
                  <a:srgbClr val="002060"/>
                </a:solidFill>
              </a:rPr>
              <a:t>t</a:t>
            </a:r>
            <a:r>
              <a:rPr lang="fr-FR" baseline="-25000" dirty="0" err="1">
                <a:solidFill>
                  <a:srgbClr val="002060"/>
                </a:solidFill>
              </a:rPr>
              <a:t>T</a:t>
            </a:r>
            <a:r>
              <a:rPr lang="fr-FR" dirty="0">
                <a:solidFill>
                  <a:srgbClr val="002060"/>
                </a:solidFill>
              </a:rPr>
              <a:t> = 24×60 = 1440 min</a:t>
            </a:r>
          </a:p>
          <a:p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rgbClr val="002060"/>
                </a:solidFill>
                <a:hlinkClick r:id="rId3" tooltip="Temps d’ouvertur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Temps d’ouverture</a:t>
            </a:r>
            <a:r>
              <a:rPr lang="fr-FR" dirty="0">
                <a:solidFill>
                  <a:srgbClr val="002060"/>
                </a:solidFill>
              </a:rPr>
              <a:t> : </a:t>
            </a:r>
            <a:r>
              <a:rPr lang="fr-FR" dirty="0" err="1">
                <a:solidFill>
                  <a:srgbClr val="002060"/>
                </a:solidFill>
              </a:rPr>
              <a:t>t</a:t>
            </a:r>
            <a:r>
              <a:rPr lang="fr-FR" baseline="-25000" dirty="0" err="1">
                <a:solidFill>
                  <a:srgbClr val="002060"/>
                </a:solidFill>
              </a:rPr>
              <a:t>O</a:t>
            </a:r>
            <a:r>
              <a:rPr lang="fr-FR" dirty="0">
                <a:solidFill>
                  <a:srgbClr val="002060"/>
                </a:solidFill>
              </a:rPr>
              <a:t> = 9×60 = 540 min (ouverture de 8:00 à 17:00)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rgbClr val="002060"/>
                </a:solidFill>
                <a:hlinkClick r:id="rId4" tooltip="Temps requi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Temps requis</a:t>
            </a:r>
            <a:r>
              <a:rPr lang="fr-FR" dirty="0">
                <a:solidFill>
                  <a:srgbClr val="002060"/>
                </a:solidFill>
              </a:rPr>
              <a:t> : </a:t>
            </a:r>
            <a:r>
              <a:rPr lang="fr-FR" dirty="0" err="1">
                <a:solidFill>
                  <a:srgbClr val="002060"/>
                </a:solidFill>
              </a:rPr>
              <a:t>t</a:t>
            </a:r>
            <a:r>
              <a:rPr lang="fr-FR" baseline="-25000" dirty="0" err="1">
                <a:solidFill>
                  <a:srgbClr val="002060"/>
                </a:solidFill>
              </a:rPr>
              <a:t>R</a:t>
            </a:r>
            <a:r>
              <a:rPr lang="fr-FR" dirty="0">
                <a:solidFill>
                  <a:srgbClr val="002060"/>
                </a:solidFill>
              </a:rPr>
              <a:t> = 540 – 60 – 30 = 450 min (on retranche du temps d’ouverture les 60 min de pause et les 30 min de </a:t>
            </a:r>
            <a:r>
              <a:rPr lang="fr-FR" i="1" dirty="0">
                <a:solidFill>
                  <a:srgbClr val="002060"/>
                </a:solidFill>
              </a:rPr>
              <a:t>sous-charge</a:t>
            </a:r>
            <a:r>
              <a:rPr lang="fr-FR" dirty="0">
                <a:solidFill>
                  <a:srgbClr val="002060"/>
                </a:solidFill>
              </a:rPr>
              <a:t> de fin d’équipe)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rgbClr val="002060"/>
                </a:solidFill>
                <a:hlinkClick r:id="rId5" tooltip="Temps ut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Temps utile</a:t>
            </a:r>
            <a:r>
              <a:rPr lang="fr-FR" dirty="0">
                <a:solidFill>
                  <a:srgbClr val="002060"/>
                </a:solidFill>
              </a:rPr>
              <a:t> : </a:t>
            </a:r>
            <a:r>
              <a:rPr lang="fr-FR" dirty="0" err="1">
                <a:solidFill>
                  <a:srgbClr val="002060"/>
                </a:solidFill>
              </a:rPr>
              <a:t>t</a:t>
            </a:r>
            <a:r>
              <a:rPr lang="fr-FR" baseline="-25000" dirty="0" err="1">
                <a:solidFill>
                  <a:srgbClr val="002060"/>
                </a:solidFill>
              </a:rPr>
              <a:t>U</a:t>
            </a:r>
            <a:r>
              <a:rPr lang="fr-FR" dirty="0">
                <a:solidFill>
                  <a:srgbClr val="002060"/>
                </a:solidFill>
              </a:rPr>
              <a:t> = 450×0,6 = 270 min (450 pièces bonnes à un </a:t>
            </a:r>
            <a:r>
              <a:rPr lang="fr-FR" dirty="0">
                <a:solidFill>
                  <a:srgbClr val="00206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temps de cycle de référence</a:t>
            </a:r>
            <a:r>
              <a:rPr lang="fr-FR" dirty="0">
                <a:solidFill>
                  <a:srgbClr val="002060"/>
                </a:solidFill>
              </a:rPr>
              <a:t> de 0,6 min)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0" i="0" dirty="0">
              <a:solidFill>
                <a:srgbClr val="002060"/>
              </a:solidFill>
              <a:effectLst/>
            </a:endParaRPr>
          </a:p>
          <a:p>
            <a:endParaRPr lang="fr-FR" dirty="0">
              <a:solidFill>
                <a:srgbClr val="002060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A262A4D7-94DB-40EE-BC17-AFE917CA13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5400737"/>
            <a:ext cx="40386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fr-FR" altLang="fr-FR" b="1" dirty="0">
                <a:solidFill>
                  <a:srgbClr val="00B050"/>
                </a:solidFill>
                <a:latin typeface="Arial" panose="020B0604020202020204" pitchFamily="34" charset="0"/>
              </a:rPr>
              <a:t>TRS:  </a:t>
            </a:r>
            <a:r>
              <a:rPr lang="fr-FR" b="1" dirty="0" err="1">
                <a:solidFill>
                  <a:srgbClr val="00B050"/>
                </a:solidFill>
              </a:rPr>
              <a:t>t</a:t>
            </a:r>
            <a:r>
              <a:rPr lang="fr-FR" b="1" baseline="-25000" dirty="0" err="1">
                <a:solidFill>
                  <a:srgbClr val="00B050"/>
                </a:solidFill>
              </a:rPr>
              <a:t>U</a:t>
            </a:r>
            <a:r>
              <a:rPr lang="fr-FR" b="1" dirty="0">
                <a:solidFill>
                  <a:srgbClr val="00B050"/>
                </a:solidFill>
              </a:rPr>
              <a:t> </a:t>
            </a:r>
            <a:r>
              <a:rPr lang="fr-FR" altLang="fr-FR" b="1" dirty="0">
                <a:solidFill>
                  <a:srgbClr val="00B050"/>
                </a:solidFill>
                <a:latin typeface="Arial" panose="020B0604020202020204" pitchFamily="34" charset="0"/>
              </a:rPr>
              <a:t>/ </a:t>
            </a:r>
            <a:r>
              <a:rPr lang="fr-FR" b="1" dirty="0">
                <a:solidFill>
                  <a:srgbClr val="00B050"/>
                </a:solidFill>
              </a:rPr>
              <a:t> </a:t>
            </a:r>
            <a:r>
              <a:rPr lang="fr-FR" b="1" dirty="0" err="1">
                <a:solidFill>
                  <a:srgbClr val="00B050"/>
                </a:solidFill>
              </a:rPr>
              <a:t>t</a:t>
            </a:r>
            <a:r>
              <a:rPr lang="fr-FR" b="1" baseline="-25000" dirty="0" err="1">
                <a:solidFill>
                  <a:srgbClr val="00B050"/>
                </a:solidFill>
              </a:rPr>
              <a:t>R</a:t>
            </a:r>
            <a:r>
              <a:rPr lang="fr-FR" b="1" dirty="0">
                <a:solidFill>
                  <a:srgbClr val="00B050"/>
                </a:solidFill>
              </a:rPr>
              <a:t> </a:t>
            </a:r>
            <a:r>
              <a:rPr lang="fr-FR" altLang="fr-FR" b="1" dirty="0">
                <a:solidFill>
                  <a:srgbClr val="00B050"/>
                </a:solidFill>
                <a:latin typeface="Arial" panose="020B0604020202020204" pitchFamily="34" charset="0"/>
              </a:rPr>
              <a:t> = 270 / 450 = 60%</a:t>
            </a:r>
            <a:br>
              <a:rPr kumimoji="0" lang="fr-FR" altLang="fr-FR" sz="1800" b="1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Arial" panose="020B0604020202020204" pitchFamily="34" charset="0"/>
              </a:rPr>
            </a:br>
            <a:endParaRPr kumimoji="0" lang="fr-FR" altLang="fr-FR" sz="1800" b="1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642767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1223962" y="-4191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latinLnBrk="1">
              <a:defRPr/>
            </a:pP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FA15BA-486D-4A10-8310-B04508C08CE7}"/>
              </a:ext>
            </a:extLst>
          </p:cNvPr>
          <p:cNvSpPr/>
          <p:nvPr/>
        </p:nvSpPr>
        <p:spPr>
          <a:xfrm>
            <a:off x="533400" y="2362200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2800" b="1" dirty="0"/>
              <a:t>11- Maintenance Productive Totale (TMP)</a:t>
            </a:r>
          </a:p>
        </p:txBody>
      </p:sp>
    </p:spTree>
    <p:extLst>
      <p:ext uri="{BB962C8B-B14F-4D97-AF65-F5344CB8AC3E}">
        <p14:creationId xmlns:p14="http://schemas.microsoft.com/office/powerpoint/2010/main" val="282050344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152400"/>
            <a:ext cx="6553200" cy="715963"/>
          </a:xfrm>
        </p:spPr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4D4D4D"/>
                </a:solidFill>
              </a:rPr>
              <a:t>A- </a:t>
            </a:r>
            <a:r>
              <a:rPr lang="en-US" sz="3200" b="1" dirty="0" err="1">
                <a:solidFill>
                  <a:srgbClr val="4D4D4D"/>
                </a:solidFill>
              </a:rPr>
              <a:t>Définition</a:t>
            </a:r>
            <a:r>
              <a:rPr lang="en-US" sz="3200" b="1" dirty="0">
                <a:solidFill>
                  <a:srgbClr val="4D4D4D"/>
                </a:solidFill>
              </a:rPr>
              <a:t> et </a:t>
            </a:r>
            <a:r>
              <a:rPr lang="en-US" sz="3200" b="1" dirty="0" err="1">
                <a:solidFill>
                  <a:srgbClr val="4D4D4D"/>
                </a:solidFill>
              </a:rPr>
              <a:t>Objectifs</a:t>
            </a:r>
            <a:endParaRPr lang="en-US" sz="3200" b="1" dirty="0">
              <a:solidFill>
                <a:srgbClr val="4D4D4D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E180D27-11F9-420F-AB5B-AC235AE471BF}"/>
              </a:ext>
            </a:extLst>
          </p:cNvPr>
          <p:cNvSpPr/>
          <p:nvPr/>
        </p:nvSpPr>
        <p:spPr>
          <a:xfrm>
            <a:off x="2057400" y="1143000"/>
            <a:ext cx="69342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La Maintenance Productive Totale est la recherche de l’amélioration des équipements de production et l’optimisation du TRS par l’implication au quotidien de tous les acteurs.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b="1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2060"/>
                </a:solidFill>
              </a:rPr>
              <a:t>Objectifs derrière chaque mot</a:t>
            </a:r>
            <a:r>
              <a:rPr lang="fr-FR" dirty="0">
                <a:solidFill>
                  <a:srgbClr val="002060"/>
                </a:solidFill>
              </a:rPr>
              <a:t>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Maintenance</a:t>
            </a:r>
            <a:r>
              <a:rPr lang="fr-FR" dirty="0">
                <a:solidFill>
                  <a:srgbClr val="002060"/>
                </a:solidFill>
              </a:rPr>
              <a:t>:</a:t>
            </a:r>
          </a:p>
          <a:p>
            <a:pPr lvl="1" algn="just"/>
            <a:r>
              <a:rPr lang="fr-FR" dirty="0">
                <a:solidFill>
                  <a:srgbClr val="002060"/>
                </a:solidFill>
              </a:rPr>
              <a:t>      Maintenir en bon état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Productive</a:t>
            </a:r>
            <a:r>
              <a:rPr lang="fr-FR" dirty="0">
                <a:solidFill>
                  <a:srgbClr val="002060"/>
                </a:solidFill>
              </a:rPr>
              <a:t>: </a:t>
            </a:r>
          </a:p>
          <a:p>
            <a:pPr lvl="1" algn="just"/>
            <a:r>
              <a:rPr lang="fr-FR" dirty="0">
                <a:solidFill>
                  <a:srgbClr val="002060"/>
                </a:solidFill>
              </a:rPr>
              <a:t>      Assurer la maintenance, tout en produisant en même temps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206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fr-FR" u="sng" dirty="0">
                <a:solidFill>
                  <a:srgbClr val="002060"/>
                </a:solidFill>
              </a:rPr>
              <a:t>Totale</a:t>
            </a:r>
            <a:r>
              <a:rPr lang="fr-FR" dirty="0">
                <a:solidFill>
                  <a:srgbClr val="002060"/>
                </a:solidFill>
              </a:rPr>
              <a:t>: </a:t>
            </a:r>
          </a:p>
          <a:p>
            <a:pPr lvl="1" algn="just"/>
            <a:r>
              <a:rPr lang="fr-FR" dirty="0">
                <a:solidFill>
                  <a:srgbClr val="002060"/>
                </a:solidFill>
              </a:rPr>
              <a:t>      Considérer tous les aspects et y associer tout le monde</a:t>
            </a:r>
          </a:p>
          <a:p>
            <a:pPr algn="just"/>
            <a:endParaRPr lang="fr-FR" dirty="0">
              <a:solidFill>
                <a:srgbClr val="00206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B0BDBA3-98B7-42DA-B6F6-D724B8F48FDF}"/>
              </a:ext>
            </a:extLst>
          </p:cNvPr>
          <p:cNvSpPr/>
          <p:nvPr/>
        </p:nvSpPr>
        <p:spPr>
          <a:xfrm>
            <a:off x="2057400" y="5480288"/>
            <a:ext cx="69330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</a:rPr>
              <a:t>La TPM s’inscrit dans le démarche globale de l’Amélioration Continue </a:t>
            </a:r>
          </a:p>
        </p:txBody>
      </p:sp>
    </p:spTree>
    <p:extLst>
      <p:ext uri="{BB962C8B-B14F-4D97-AF65-F5344CB8AC3E}">
        <p14:creationId xmlns:p14="http://schemas.microsoft.com/office/powerpoint/2010/main" val="2079008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45">
      <a:dk1>
        <a:srgbClr val="FFFFFF"/>
      </a:dk1>
      <a:lt1>
        <a:srgbClr val="FFFFFF"/>
      </a:lt1>
      <a:dk2>
        <a:srgbClr val="FFFFFF"/>
      </a:dk2>
      <a:lt2>
        <a:srgbClr val="1D6FA7"/>
      </a:lt2>
      <a:accent1>
        <a:srgbClr val="145858"/>
      </a:accent1>
      <a:accent2>
        <a:srgbClr val="208F8C"/>
      </a:accent2>
      <a:accent3>
        <a:srgbClr val="3FCDB5"/>
      </a:accent3>
      <a:accent4>
        <a:srgbClr val="5DD5C1"/>
      </a:accent4>
      <a:accent5>
        <a:srgbClr val="23748D"/>
      </a:accent5>
      <a:accent6>
        <a:srgbClr val="004760"/>
      </a:accent6>
      <a:hlink>
        <a:srgbClr val="376879"/>
      </a:hlink>
      <a:folHlink>
        <a:srgbClr val="D8D8D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Custom 145">
      <a:dk1>
        <a:srgbClr val="FFFFFF"/>
      </a:dk1>
      <a:lt1>
        <a:srgbClr val="FFFFFF"/>
      </a:lt1>
      <a:dk2>
        <a:srgbClr val="FFFFFF"/>
      </a:dk2>
      <a:lt2>
        <a:srgbClr val="1D6FA7"/>
      </a:lt2>
      <a:accent1>
        <a:srgbClr val="145858"/>
      </a:accent1>
      <a:accent2>
        <a:srgbClr val="208F8C"/>
      </a:accent2>
      <a:accent3>
        <a:srgbClr val="3FCDB5"/>
      </a:accent3>
      <a:accent4>
        <a:srgbClr val="5DD5C1"/>
      </a:accent4>
      <a:accent5>
        <a:srgbClr val="23748D"/>
      </a:accent5>
      <a:accent6>
        <a:srgbClr val="004760"/>
      </a:accent6>
      <a:hlink>
        <a:srgbClr val="376879"/>
      </a:hlink>
      <a:folHlink>
        <a:srgbClr val="D8D8D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5_Office Theme">
  <a:themeElements>
    <a:clrScheme name="Custom 145">
      <a:dk1>
        <a:srgbClr val="FFFFFF"/>
      </a:dk1>
      <a:lt1>
        <a:srgbClr val="FFFFFF"/>
      </a:lt1>
      <a:dk2>
        <a:srgbClr val="FFFFFF"/>
      </a:dk2>
      <a:lt2>
        <a:srgbClr val="1D6FA7"/>
      </a:lt2>
      <a:accent1>
        <a:srgbClr val="145858"/>
      </a:accent1>
      <a:accent2>
        <a:srgbClr val="208F8C"/>
      </a:accent2>
      <a:accent3>
        <a:srgbClr val="3FCDB5"/>
      </a:accent3>
      <a:accent4>
        <a:srgbClr val="5DD5C1"/>
      </a:accent4>
      <a:accent5>
        <a:srgbClr val="23748D"/>
      </a:accent5>
      <a:accent6>
        <a:srgbClr val="004760"/>
      </a:accent6>
      <a:hlink>
        <a:srgbClr val="376879"/>
      </a:hlink>
      <a:folHlink>
        <a:srgbClr val="D8D8D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4452</TotalTime>
  <Words>8038</Words>
  <Application>Microsoft Office PowerPoint</Application>
  <PresentationFormat>Affichage à l'écran (4:3)</PresentationFormat>
  <Paragraphs>1785</Paragraphs>
  <Slides>165</Slides>
  <Notes>0</Notes>
  <HiddenSlides>0</HiddenSlides>
  <MMClips>0</MMClips>
  <ScaleCrop>false</ScaleCrop>
  <HeadingPairs>
    <vt:vector size="8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3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165</vt:i4>
      </vt:variant>
    </vt:vector>
  </HeadingPairs>
  <TitlesOfParts>
    <vt:vector size="176" baseType="lpstr">
      <vt:lpstr>arial</vt:lpstr>
      <vt:lpstr>arial</vt:lpstr>
      <vt:lpstr>Calibri</vt:lpstr>
      <vt:lpstr>inherit</vt:lpstr>
      <vt:lpstr>Karla</vt:lpstr>
      <vt:lpstr>Lora</vt:lpstr>
      <vt:lpstr>Wingdings</vt:lpstr>
      <vt:lpstr>Office Theme</vt:lpstr>
      <vt:lpstr>1_Office Theme</vt:lpstr>
      <vt:lpstr>15_Office Theme</vt:lpstr>
      <vt:lpstr>Worksheet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A- Définition du Lean</vt:lpstr>
      <vt:lpstr>A- Définition du Lean</vt:lpstr>
      <vt:lpstr>A- Définition du Lean</vt:lpstr>
      <vt:lpstr>B- Les principes du Lean Management</vt:lpstr>
      <vt:lpstr>B- Les principes du Lean Management</vt:lpstr>
      <vt:lpstr>B- Les principes du Lean Management</vt:lpstr>
      <vt:lpstr>B- Les principes du Lean Management</vt:lpstr>
      <vt:lpstr>B- Les principes du Lean Management</vt:lpstr>
      <vt:lpstr>B- Les principes du Lean Management</vt:lpstr>
      <vt:lpstr>C- Les gaspillages</vt:lpstr>
      <vt:lpstr>C- Les gaspillages</vt:lpstr>
      <vt:lpstr>Présentation PowerPoint</vt:lpstr>
      <vt:lpstr>A- Typologie de projets liés au Lean Management</vt:lpstr>
      <vt:lpstr>B- Introduction au modèle de projet DMAIC</vt:lpstr>
      <vt:lpstr>B- Introduction au modèle de projet DMAIC</vt:lpstr>
      <vt:lpstr>B- Introduction au modèle de projet DMAIC</vt:lpstr>
      <vt:lpstr>Présentation PowerPoint</vt:lpstr>
      <vt:lpstr>A- Charte de Projet</vt:lpstr>
      <vt:lpstr>A- Charte de Projet</vt:lpstr>
      <vt:lpstr>A- Charte de Projet</vt:lpstr>
      <vt:lpstr>A- Charte de Projet</vt:lpstr>
      <vt:lpstr>B- Voix du client</vt:lpstr>
      <vt:lpstr>B- Voix du client</vt:lpstr>
      <vt:lpstr>B- Voix du client</vt:lpstr>
      <vt:lpstr>B- Voix du client</vt:lpstr>
      <vt:lpstr>B- Voix du client</vt:lpstr>
      <vt:lpstr>B- Voix du client</vt:lpstr>
      <vt:lpstr>B- Voix du client</vt:lpstr>
      <vt:lpstr>B- Voix du client</vt:lpstr>
      <vt:lpstr>C- SIPOC</vt:lpstr>
      <vt:lpstr>C- SIPOC</vt:lpstr>
      <vt:lpstr>C- SIPOC</vt:lpstr>
      <vt:lpstr>C- SIPOC</vt:lpstr>
      <vt:lpstr>C- SIPOC</vt:lpstr>
      <vt:lpstr>C- SIPOC</vt:lpstr>
      <vt:lpstr>C- SIPOC</vt:lpstr>
      <vt:lpstr>D- Description macro du processus</vt:lpstr>
      <vt:lpstr>D- Description macro du processus</vt:lpstr>
      <vt:lpstr>D- Description macro du processus</vt:lpstr>
      <vt:lpstr>Présentation PowerPoint</vt:lpstr>
      <vt:lpstr>A- Cartographie détaillée</vt:lpstr>
      <vt:lpstr>A- Cartographie détaillée</vt:lpstr>
      <vt:lpstr>A- Cartographie détaillée</vt:lpstr>
      <vt:lpstr>B- Matrice Causes- Effets</vt:lpstr>
      <vt:lpstr>B- Matrice Causes- Effets</vt:lpstr>
      <vt:lpstr>B- Matrice Causes- Effets</vt:lpstr>
      <vt:lpstr>C- Collecte des données </vt:lpstr>
      <vt:lpstr>C- Collecte des données </vt:lpstr>
      <vt:lpstr>D- Takt-Time </vt:lpstr>
      <vt:lpstr>D- Takt-Time </vt:lpstr>
      <vt:lpstr>D- Takt-Time </vt:lpstr>
      <vt:lpstr>Présentation PowerPoint</vt:lpstr>
      <vt:lpstr>A- Prérequis de la phase Analyse </vt:lpstr>
      <vt:lpstr>A- Prérequis de la phase Analyse </vt:lpstr>
      <vt:lpstr>B- Atelier VSM (Value Stream Mapping) </vt:lpstr>
      <vt:lpstr>Présentation PowerPoint</vt:lpstr>
      <vt:lpstr>A- Mise en place des 1ères actions </vt:lpstr>
      <vt:lpstr>B- Les activités présentes lors de la phase “Innover / Implémenter”   </vt:lpstr>
      <vt:lpstr>Présentation PowerPoint</vt:lpstr>
      <vt:lpstr>A- Le Rapport A3: Définition et Utilisation </vt:lpstr>
      <vt:lpstr>A- Le Rapport A3: Définition et Utilisation </vt:lpstr>
      <vt:lpstr>B- Format et Avantages du Rapport A3 </vt:lpstr>
      <vt:lpstr>B- Format et Avantages du Rapport A3 </vt:lpstr>
      <vt:lpstr>B- Format et Avantages du Rapport A3 </vt:lpstr>
      <vt:lpstr>B- Format et Avantages du Rapport A3 </vt:lpstr>
      <vt:lpstr>B- Format et Avantages du Rapport A3 </vt:lpstr>
      <vt:lpstr>B- Format et Avantages du Rapport A3 </vt:lpstr>
      <vt:lpstr>C- Le Poka Yoké </vt:lpstr>
      <vt:lpstr>C- Le Poka Yoké </vt:lpstr>
      <vt:lpstr>C- Le Poka Yoké </vt:lpstr>
      <vt:lpstr>C- Le Poka Yoké </vt:lpstr>
      <vt:lpstr>Présentation PowerPoint</vt:lpstr>
      <vt:lpstr>A- Les 4 phases de l’analyse Statistique</vt:lpstr>
      <vt:lpstr>A- Les 4 phases de l’analyse Statistique</vt:lpstr>
      <vt:lpstr>B- La description analytique</vt:lpstr>
      <vt:lpstr>B- La description analytique</vt:lpstr>
      <vt:lpstr>C- La construction des indicateurs de performance</vt:lpstr>
      <vt:lpstr>C- La construction des indicateurs de performance</vt:lpstr>
      <vt:lpstr>Présentation PowerPoint</vt:lpstr>
      <vt:lpstr>A- Définition et principes du Kanban</vt:lpstr>
      <vt:lpstr>A- Définition et principes du Kanban</vt:lpstr>
      <vt:lpstr>B- Bonnes pratiques du Kanban (1/2)</vt:lpstr>
      <vt:lpstr>B- Bonnes pratiques du Kanban (2/2)</vt:lpstr>
      <vt:lpstr>C- Avantages du Kanban</vt:lpstr>
      <vt:lpstr>D- Inconvénients du Kanban</vt:lpstr>
      <vt:lpstr>Présentation PowerPoint</vt:lpstr>
      <vt:lpstr>A- Définition </vt:lpstr>
      <vt:lpstr>B- Formule </vt:lpstr>
      <vt:lpstr>C- Exemple </vt:lpstr>
      <vt:lpstr>C- Exemple </vt:lpstr>
      <vt:lpstr>Présentation PowerPoint</vt:lpstr>
      <vt:lpstr>A- Définition et Objectifs</vt:lpstr>
      <vt:lpstr>B- Caractéristiques  </vt:lpstr>
      <vt:lpstr>C- Avantages  </vt:lpstr>
      <vt:lpstr>Présentation PowerPoint</vt:lpstr>
      <vt:lpstr>A- Définition</vt:lpstr>
      <vt:lpstr>B- Principes</vt:lpstr>
      <vt:lpstr>C- Avantages</vt:lpstr>
      <vt:lpstr>Présentation PowerPoint</vt:lpstr>
      <vt:lpstr>A- Définition </vt:lpstr>
      <vt:lpstr>A- Définition </vt:lpstr>
      <vt:lpstr>B- Principes du “Juste à temps”</vt:lpstr>
      <vt:lpstr>Présentation PowerPoint</vt:lpstr>
      <vt:lpstr>A- Définition de l’amelioration continue</vt:lpstr>
      <vt:lpstr>A- Définition de l’amelioration continue</vt:lpstr>
      <vt:lpstr>A- Définition de l’amelioration continue</vt:lpstr>
      <vt:lpstr>A- Définition de l’amelioration continue</vt:lpstr>
      <vt:lpstr>A- Définition de l’amelioration continue</vt:lpstr>
      <vt:lpstr>A- Définition de l’amelioration continue</vt:lpstr>
      <vt:lpstr>A- Définition de l’amelioration continue</vt:lpstr>
      <vt:lpstr>A- Définition de l’amelioration continue</vt:lpstr>
      <vt:lpstr>B- Stratégie et mise en oeuvre</vt:lpstr>
      <vt:lpstr>B- Stratégie et mise en oeuvre</vt:lpstr>
      <vt:lpstr>B- Stratégie et mise en oeuvre</vt:lpstr>
      <vt:lpstr>B- Stratégie et mise en oeuvre</vt:lpstr>
      <vt:lpstr>B- Stratégie et mise en oeuvre</vt:lpstr>
      <vt:lpstr>B- Stratégie et mise en oeuvre</vt:lpstr>
      <vt:lpstr>B- Stratégie et mise en oeuvre</vt:lpstr>
      <vt:lpstr>B- Stratégie et mise en oeuvre</vt:lpstr>
      <vt:lpstr>B- Stratégie et mise en oeuvre</vt:lpstr>
      <vt:lpstr>B- Stratégie et mise en oeuvre</vt:lpstr>
      <vt:lpstr>B- Stratégie et mise en oeuvre</vt:lpstr>
      <vt:lpstr>B- Stratégie et mise en oeuvre</vt:lpstr>
      <vt:lpstr>B- Stratégie et mise en oeuvre</vt:lpstr>
      <vt:lpstr>B- Stratégie et mise en oeuvre</vt:lpstr>
      <vt:lpstr>C- Les outils de l’amelioration continue</vt:lpstr>
      <vt:lpstr>C- Les outils de l’amelioration continue</vt:lpstr>
      <vt:lpstr>C- Les outils de l’amelioration continue</vt:lpstr>
      <vt:lpstr>C- Les outils de l’amelioration continue</vt:lpstr>
      <vt:lpstr>C- Les outils de l’amelioration continue</vt:lpstr>
      <vt:lpstr>C- Les outils de l’amelioration continue</vt:lpstr>
      <vt:lpstr>Présentation PowerPoint</vt:lpstr>
      <vt:lpstr>A- Définition et Objectifs </vt:lpstr>
      <vt:lpstr>B- Mode de fonctionnement et utilité</vt:lpstr>
      <vt:lpstr>B- Mode de fonctionnement et utilité</vt:lpstr>
      <vt:lpstr>B- Mode de fonctionnement et utilité</vt:lpstr>
      <vt:lpstr>B- Mode de fonctionnement et utilité</vt:lpstr>
      <vt:lpstr>B- Mode de fonctionnement et utilité</vt:lpstr>
      <vt:lpstr>B- Mode de fonctionnement et utilité</vt:lpstr>
      <vt:lpstr>B- Mode de fonctionnement et utilité</vt:lpstr>
      <vt:lpstr>B- Mode de fonctionnement et utilité</vt:lpstr>
      <vt:lpstr>Présentation PowerPoint</vt:lpstr>
      <vt:lpstr>A- Le Lean Design</vt:lpstr>
      <vt:lpstr>A- Le Lean Design</vt:lpstr>
      <vt:lpstr>B- Le Lean Manufacturing</vt:lpstr>
      <vt:lpstr>B- Le Lean Manufacturing</vt:lpstr>
      <vt:lpstr>B- Le Lean Manufacturing</vt:lpstr>
      <vt:lpstr>B- Le Lean Manufacturing</vt:lpstr>
      <vt:lpstr>B- Le Lean Manufacturing</vt:lpstr>
      <vt:lpstr>C- Le Lean Office</vt:lpstr>
      <vt:lpstr>C- Le Lean Office</vt:lpstr>
      <vt:lpstr>C- Le Lean Office</vt:lpstr>
      <vt:lpstr>D- Le Lean IT</vt:lpstr>
      <vt:lpstr>D- Le Lean IT</vt:lpstr>
      <vt:lpstr>D- Le Lean IT</vt:lpstr>
      <vt:lpstr>D- Le Lean IT</vt:lpstr>
      <vt:lpstr>E- Le Lean UX</vt:lpstr>
      <vt:lpstr>E- Le Lean UX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LEROY Guillaume</cp:lastModifiedBy>
  <cp:revision>497</cp:revision>
  <dcterms:created xsi:type="dcterms:W3CDTF">2012-04-26T17:06:14Z</dcterms:created>
  <dcterms:modified xsi:type="dcterms:W3CDTF">2020-12-11T12:51:19Z</dcterms:modified>
</cp:coreProperties>
</file>

<file path=docProps/thumbnail.jpeg>
</file>